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72" r:id="rId2"/>
    <p:sldId id="256" r:id="rId3"/>
    <p:sldId id="273" r:id="rId4"/>
    <p:sldId id="264" r:id="rId5"/>
    <p:sldId id="257" r:id="rId6"/>
    <p:sldId id="279" r:id="rId7"/>
    <p:sldId id="283" r:id="rId8"/>
    <p:sldId id="258" r:id="rId9"/>
    <p:sldId id="274" r:id="rId10"/>
    <p:sldId id="269" r:id="rId11"/>
    <p:sldId id="270" r:id="rId12"/>
    <p:sldId id="290" r:id="rId13"/>
    <p:sldId id="259" r:id="rId14"/>
    <p:sldId id="260" r:id="rId15"/>
    <p:sldId id="286" r:id="rId16"/>
    <p:sldId id="265" r:id="rId17"/>
    <p:sldId id="266" r:id="rId18"/>
    <p:sldId id="261" r:id="rId19"/>
    <p:sldId id="291" r:id="rId20"/>
    <p:sldId id="263" r:id="rId21"/>
    <p:sldId id="295" r:id="rId22"/>
    <p:sldId id="296" r:id="rId23"/>
    <p:sldId id="267" r:id="rId24"/>
    <p:sldId id="268" r:id="rId25"/>
    <p:sldId id="275" r:id="rId26"/>
    <p:sldId id="271" r:id="rId27"/>
    <p:sldId id="262" r:id="rId28"/>
    <p:sldId id="292" r:id="rId29"/>
    <p:sldId id="293" r:id="rId30"/>
    <p:sldId id="276" r:id="rId31"/>
    <p:sldId id="278" r:id="rId32"/>
    <p:sldId id="280" r:id="rId33"/>
    <p:sldId id="282" r:id="rId34"/>
    <p:sldId id="281" r:id="rId35"/>
    <p:sldId id="289" r:id="rId36"/>
    <p:sldId id="294" r:id="rId3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E9D3"/>
    <a:srgbClr val="E5CBB1"/>
    <a:srgbClr val="FFFF99"/>
    <a:srgbClr val="FFFFFF"/>
    <a:srgbClr val="F3AD11"/>
    <a:srgbClr val="FFFFCC"/>
    <a:srgbClr val="F2E4D6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DA9D018-6104-4405-B89B-5B95B88C9C7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6E510A-3B6B-41FC-A791-B861D7F1E718}" type="slidenum">
              <a:rPr lang="es-ES" smtClean="0"/>
              <a:pPr/>
              <a:t>1</a:t>
            </a:fld>
            <a:endParaRPr 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A16033-6149-4F14-84A8-5624D7382F9F}" type="slidenum">
              <a:rPr lang="es-ES" smtClean="0"/>
              <a:pPr/>
              <a:t>2</a:t>
            </a:fld>
            <a:endParaRPr lang="es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9BED7B-095C-4D32-B999-9696C381AB28}" type="slidenum">
              <a:rPr lang="es-ES" smtClean="0"/>
              <a:pPr/>
              <a:t>3</a:t>
            </a:fld>
            <a:endParaRPr lang="es-E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2C9CC6-F026-4B8C-AB18-E710C9877367}" type="slidenum">
              <a:rPr lang="es-ES" smtClean="0"/>
              <a:pPr/>
              <a:t>4</a:t>
            </a:fld>
            <a:endParaRPr lang="es-E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80AD42-9AFB-4C3A-869B-58641C57A13F}" type="slidenum">
              <a:rPr lang="es-ES" smtClean="0"/>
              <a:pPr/>
              <a:t>5</a:t>
            </a:fld>
            <a:endParaRPr lang="es-E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85366D-B076-4CCB-90E8-864FEA0CF505}" type="slidenum">
              <a:rPr lang="es-ES" smtClean="0"/>
              <a:pPr/>
              <a:t>6</a:t>
            </a:fld>
            <a:endParaRPr lang="es-E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ADA2C5-3D6A-433C-B57D-EE352A1F858A}" type="slidenum">
              <a:rPr lang="es-ES" smtClean="0"/>
              <a:pPr/>
              <a:t>7</a:t>
            </a:fld>
            <a:endParaRPr lang="es-E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9E0AB7-FEF4-4AC4-A0F0-496FFDDF3A49}" type="slidenum">
              <a:rPr lang="es-ES" smtClean="0"/>
              <a:pPr/>
              <a:t>8</a:t>
            </a:fld>
            <a:endParaRPr lang="es-E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29DDA1-D07F-469C-BE8C-F3D01DD00186}" type="slidenum">
              <a:rPr lang="es-ES" smtClean="0"/>
              <a:pPr/>
              <a:t>9</a:t>
            </a:fld>
            <a:endParaRPr lang="es-E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2C1A33-3ED2-4E3A-BB2F-4496842A8A25}" type="slidenum">
              <a:rPr lang="es-ES" smtClean="0"/>
              <a:pPr/>
              <a:t>10</a:t>
            </a:fld>
            <a:endParaRPr lang="es-ES" smtClean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s-ES" smtClean="0"/>
              <a:t>Códice de Alepo</a:t>
            </a:r>
            <a:br>
              <a:rPr lang="es-ES" smtClean="0"/>
            </a:br>
            <a:r>
              <a:rPr lang="es-ES" smtClean="0"/>
              <a:t>El más antiguo y </a:t>
            </a:r>
            <a:r>
              <a:rPr lang="es-ES" b="1" smtClean="0"/>
              <a:t>autoritativo</a:t>
            </a:r>
            <a:r>
              <a:rPr lang="es-ES" smtClean="0"/>
              <a:t> manuscrito del Antiguo Testamento</a:t>
            </a:r>
            <a:br>
              <a:rPr lang="es-ES" smtClean="0"/>
            </a:br>
            <a:r>
              <a:rPr lang="es-ES" smtClean="0"/>
              <a:t>"Texto masorético"</a:t>
            </a:r>
            <a:br>
              <a:rPr lang="es-ES" smtClean="0"/>
            </a:br>
            <a:r>
              <a:rPr lang="es-ES" smtClean="0"/>
              <a:t>Año 931 de nuestra era.</a:t>
            </a:r>
            <a:r>
              <a:rPr lang="es-ES" b="1" smtClean="0"/>
              <a:t> ¡Casi destruido en 1947!</a:t>
            </a:r>
            <a:r>
              <a:rPr lang="es-ES" smtClean="0"/>
              <a:t>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9E95FC-D9BF-49C9-84FD-CE141581D690}" type="slidenum">
              <a:rPr lang="es-ES" smtClean="0"/>
              <a:pPr/>
              <a:t>11</a:t>
            </a:fld>
            <a:endParaRPr lang="es-E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E002040-E660-40AE-9DD5-ECAB7D7CFD08}" type="slidenum">
              <a:rPr lang="es-ES" sz="1200"/>
              <a:pPr algn="r"/>
              <a:t>12</a:t>
            </a:fld>
            <a:endParaRPr lang="es-E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56A636-A837-478A-A304-C1879814820C}" type="slidenum">
              <a:rPr lang="es-ES" smtClean="0"/>
              <a:pPr/>
              <a:t>13</a:t>
            </a:fld>
            <a:endParaRPr lang="es-E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263C04-5883-4F17-B3DB-3F0B1C74F4C1}" type="slidenum">
              <a:rPr lang="es-ES" smtClean="0"/>
              <a:pPr/>
              <a:t>14</a:t>
            </a:fld>
            <a:endParaRPr lang="es-E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A6BD30-EE37-4534-9DD5-C1DFA96C07D4}" type="slidenum">
              <a:rPr lang="es-ES" smtClean="0"/>
              <a:pPr/>
              <a:t>15</a:t>
            </a:fld>
            <a:endParaRPr lang="es-E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0DB2E8-3145-450F-A304-38C7F025B6C8}" type="slidenum">
              <a:rPr lang="es-ES" smtClean="0"/>
              <a:pPr/>
              <a:t>16</a:t>
            </a:fld>
            <a:endParaRPr lang="es-E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899CA3-67BF-457A-B734-C945CBBECB1C}" type="slidenum">
              <a:rPr lang="es-ES" smtClean="0"/>
              <a:pPr/>
              <a:t>17</a:t>
            </a:fld>
            <a:endParaRPr lang="es-E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83288F-524B-4996-B69E-982C85C9BE04}" type="slidenum">
              <a:rPr lang="es-ES" smtClean="0"/>
              <a:pPr/>
              <a:t>18</a:t>
            </a:fld>
            <a:endParaRPr lang="es-E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222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51C7A8A-F1EF-48AE-A104-2FEFB9D7E425}" type="slidenum">
              <a:rPr lang="es-ES" sz="1200"/>
              <a:pPr algn="r"/>
              <a:t>19</a:t>
            </a:fld>
            <a:endParaRPr lang="es-E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AA2D6E-D988-4556-B069-E51793B8C1BA}" type="slidenum">
              <a:rPr lang="es-ES" smtClean="0"/>
              <a:pPr/>
              <a:t>20</a:t>
            </a:fld>
            <a:endParaRPr lang="es-E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A9D018-6104-4405-B89B-5B95B88C9C73}" type="slidenum">
              <a:rPr lang="es-ES" smtClean="0"/>
              <a:pPr>
                <a:defRPr/>
              </a:pPr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A9D018-6104-4405-B89B-5B95B88C9C73}" type="slidenum">
              <a:rPr lang="es-ES" smtClean="0"/>
              <a:pPr>
                <a:defRPr/>
              </a:pPr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14AC39-748B-48FB-99E1-5F37D9280E7F}" type="slidenum">
              <a:rPr lang="es-ES" smtClean="0"/>
              <a:pPr/>
              <a:t>23</a:t>
            </a:fld>
            <a:endParaRPr lang="es-E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8D9396-2EBC-46C9-B854-CBB0962EB3DC}" type="slidenum">
              <a:rPr lang="es-ES" smtClean="0"/>
              <a:pPr/>
              <a:t>24</a:t>
            </a:fld>
            <a:endParaRPr lang="es-E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059BE3-D025-4B91-941F-B9A6D246AD4A}" type="slidenum">
              <a:rPr lang="es-ES" smtClean="0"/>
              <a:pPr/>
              <a:t>25</a:t>
            </a:fld>
            <a:endParaRPr lang="es-E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102D5E-3E16-45B2-AC11-BB19DE9B20A1}" type="slidenum">
              <a:rPr lang="es-ES" smtClean="0"/>
              <a:pPr/>
              <a:t>26</a:t>
            </a:fld>
            <a:endParaRPr lang="es-E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076D44-45C7-4CC5-9DA0-DF5ED54A1EEC}" type="slidenum">
              <a:rPr lang="es-ES" smtClean="0"/>
              <a:pPr/>
              <a:t>27</a:t>
            </a:fld>
            <a:endParaRPr lang="es-E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9A5A0EC-AD37-4BAE-B533-E8902E585CC5}" type="slidenum">
              <a:rPr lang="es-ES" sz="1200"/>
              <a:pPr algn="r"/>
              <a:t>28</a:t>
            </a:fld>
            <a:endParaRPr lang="es-ES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861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0B050A8-73C5-4D7F-BA20-0916B3C2F630}" type="slidenum">
              <a:rPr lang="es-ES" sz="1200"/>
              <a:pPr algn="r"/>
              <a:t>29</a:t>
            </a:fld>
            <a:endParaRPr lang="es-ES"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06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43835E-53A2-4A84-BB4A-25C93C2D7D88}" type="slidenum">
              <a:rPr lang="es-ES" smtClean="0"/>
              <a:pPr/>
              <a:t>30</a:t>
            </a:fld>
            <a:endParaRPr lang="es-E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3993D7-B032-40FA-A160-14304AA1F008}" type="slidenum">
              <a:rPr lang="es-ES" smtClean="0"/>
              <a:pPr/>
              <a:t>31</a:t>
            </a:fld>
            <a:endParaRPr lang="es-E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0037FA-BC8A-409F-8E9F-F13A9FDD98FE}" type="slidenum">
              <a:rPr lang="es-ES" smtClean="0"/>
              <a:pPr/>
              <a:t>32</a:t>
            </a:fld>
            <a:endParaRPr lang="es-E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714588-E1B9-460C-9131-AFA1000CF317}" type="slidenum">
              <a:rPr lang="es-ES" smtClean="0"/>
              <a:pPr/>
              <a:t>33</a:t>
            </a:fld>
            <a:endParaRPr lang="es-E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2144D2-7C1B-4A5D-9D79-8D21DB83095F}" type="slidenum">
              <a:rPr lang="es-ES" smtClean="0"/>
              <a:pPr/>
              <a:t>34</a:t>
            </a:fld>
            <a:endParaRPr lang="es-E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08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7F9A7C-3B54-4E96-8B43-AF744FF82633}" type="slidenum">
              <a:rPr lang="es-ES" smtClean="0"/>
              <a:pPr/>
              <a:t>35</a:t>
            </a:fld>
            <a:endParaRPr lang="es-E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294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5862893-2CD4-4C5B-B8A0-B15BA7BA1B54}" type="slidenum">
              <a:rPr lang="es-ES" sz="1200"/>
              <a:pPr algn="r"/>
              <a:t>36</a:t>
            </a:fld>
            <a:endParaRPr lang="es-E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9A841-F90A-4E2F-A06C-78EC21E6B87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A4BA0-4809-43B0-ACD0-8AC081BC59C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A0BA7-6C59-4961-BC86-6422B2CD266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2897E-E3F8-4DE5-9DE5-AB071C5A9A0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E34FA-5209-4674-90B9-4924E2CDA90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0810C-94BB-442D-BC25-3072B79CE9F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C7AA1-EBE1-4C93-B482-815309F8476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0E46D-CB0F-4B11-ADD9-4BC00E6D313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762946-473B-42BF-910C-F07841A6B5C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B295B-A35A-4D24-92AD-08BA18E19C1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99C9B-D107-416D-BF4D-8771D154554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76B74CF-9715-4FFF-B785-6E9AF8ACFC4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2649538" y="5300663"/>
            <a:ext cx="43703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3. La traducción del texto</a:t>
            </a:r>
          </a:p>
        </p:txBody>
      </p:sp>
      <p:sp>
        <p:nvSpPr>
          <p:cNvPr id="14339" name="Rectangle 6"/>
          <p:cNvSpPr>
            <a:spLocks noChangeArrowheads="1"/>
          </p:cNvSpPr>
          <p:nvPr/>
        </p:nvSpPr>
        <p:spPr bwMode="auto">
          <a:xfrm>
            <a:off x="539750" y="0"/>
            <a:ext cx="79930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5400" b="1">
                <a:solidFill>
                  <a:srgbClr val="E5CBB1"/>
                </a:solidFill>
                <a:latin typeface="Calibri" pitchFamily="34" charset="0"/>
              </a:rPr>
              <a:t>La Compilación de mi Biblia</a:t>
            </a:r>
          </a:p>
        </p:txBody>
      </p:sp>
      <p:pic>
        <p:nvPicPr>
          <p:cNvPr id="14340" name="Picture 7" descr="SCAN00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13563" y="981075"/>
            <a:ext cx="1887537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8" descr="escriba_medieva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2565400"/>
            <a:ext cx="2808288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9" descr="SCAN000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1725" y="4365625"/>
            <a:ext cx="1465263" cy="223202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4343" name="Rectangle 10"/>
          <p:cNvSpPr>
            <a:spLocks noChangeArrowheads="1"/>
          </p:cNvSpPr>
          <p:nvPr/>
        </p:nvSpPr>
        <p:spPr bwMode="auto">
          <a:xfrm>
            <a:off x="1835150" y="1336675"/>
            <a:ext cx="47640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1. La transcripción del texto</a:t>
            </a:r>
          </a:p>
        </p:txBody>
      </p:sp>
      <p:sp>
        <p:nvSpPr>
          <p:cNvPr id="14344" name="Rectangle 11"/>
          <p:cNvSpPr>
            <a:spLocks noChangeArrowheads="1"/>
          </p:cNvSpPr>
          <p:nvPr/>
        </p:nvSpPr>
        <p:spPr bwMode="auto">
          <a:xfrm>
            <a:off x="3146425" y="3281363"/>
            <a:ext cx="45497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2. La transmisión del texto</a:t>
            </a:r>
          </a:p>
        </p:txBody>
      </p:sp>
      <p:sp>
        <p:nvSpPr>
          <p:cNvPr id="14345" name="AutoShape 15"/>
          <p:cNvSpPr>
            <a:spLocks noChangeArrowheads="1"/>
          </p:cNvSpPr>
          <p:nvPr/>
        </p:nvSpPr>
        <p:spPr bwMode="auto">
          <a:xfrm rot="5400000">
            <a:off x="4230687" y="2330451"/>
            <a:ext cx="1077913" cy="538162"/>
          </a:xfrm>
          <a:prstGeom prst="rightArrow">
            <a:avLst>
              <a:gd name="adj1" fmla="val 50000"/>
              <a:gd name="adj2" fmla="val 64975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346" name="AutoShape 15"/>
          <p:cNvSpPr>
            <a:spLocks noChangeArrowheads="1"/>
          </p:cNvSpPr>
          <p:nvPr/>
        </p:nvSpPr>
        <p:spPr bwMode="auto">
          <a:xfrm rot="5400000">
            <a:off x="4230687" y="4349751"/>
            <a:ext cx="1077913" cy="538162"/>
          </a:xfrm>
          <a:prstGeom prst="rightArrow">
            <a:avLst>
              <a:gd name="adj1" fmla="val 50000"/>
              <a:gd name="adj2" fmla="val 64975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6386" name="Picture 4" descr="escriba_chin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0"/>
            <a:ext cx="7345362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755650" y="5516563"/>
            <a:ext cx="7046913" cy="1352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Ejemplo de escriba, copista, amanuense. </a:t>
            </a:r>
          </a:p>
          <a:p>
            <a:pPr>
              <a:lnSpc>
                <a:spcPct val="85000"/>
              </a:lnSpc>
            </a:pP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Una joven dicta una carta para su novio.</a:t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Museo de cera, Singapur.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8434" name="Picture 5" descr="SCAN00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1071563"/>
            <a:ext cx="5164137" cy="571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1052513" y="-26988"/>
            <a:ext cx="739933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914400">
              <a:buFontTx/>
              <a:buAutoNum type="arabicPeriod"/>
            </a:pPr>
            <a:r>
              <a:rPr lang="es-ES" sz="4800">
                <a:solidFill>
                  <a:schemeClr val="bg1"/>
                </a:solidFill>
                <a:latin typeface="Calibri" pitchFamily="34" charset="0"/>
              </a:rPr>
              <a:t>La transcripción del texto</a:t>
            </a:r>
          </a:p>
          <a:p>
            <a:pPr marL="1828800" lvl="2" indent="-914400"/>
            <a:endParaRPr lang="es-ES" sz="48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2" name="Oval 4"/>
          <p:cNvSpPr>
            <a:spLocks noChangeArrowheads="1"/>
          </p:cNvSpPr>
          <p:nvPr/>
        </p:nvSpPr>
        <p:spPr bwMode="auto">
          <a:xfrm>
            <a:off x="7380288" y="5013325"/>
            <a:ext cx="1649412" cy="1704975"/>
          </a:xfrm>
          <a:prstGeom prst="ellipse">
            <a:avLst/>
          </a:prstGeo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483" name="Oval 4"/>
          <p:cNvSpPr>
            <a:spLocks noChangeArrowheads="1"/>
          </p:cNvSpPr>
          <p:nvPr/>
        </p:nvSpPr>
        <p:spPr bwMode="auto">
          <a:xfrm>
            <a:off x="5364163" y="4868863"/>
            <a:ext cx="1649412" cy="1704975"/>
          </a:xfrm>
          <a:prstGeom prst="ellipse">
            <a:avLst/>
          </a:prstGeo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3851275" y="3357563"/>
            <a:ext cx="1649413" cy="1704975"/>
          </a:xfrm>
          <a:prstGeom prst="ellipse">
            <a:avLst/>
          </a:prstGeo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485" name="Oval 4"/>
          <p:cNvSpPr>
            <a:spLocks noChangeArrowheads="1"/>
          </p:cNvSpPr>
          <p:nvPr/>
        </p:nvSpPr>
        <p:spPr bwMode="auto">
          <a:xfrm>
            <a:off x="2195513" y="1916113"/>
            <a:ext cx="1649412" cy="1704975"/>
          </a:xfrm>
          <a:prstGeom prst="ellipse">
            <a:avLst/>
          </a:prstGeo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4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4450"/>
            <a:ext cx="9144000" cy="738188"/>
          </a:xfrm>
        </p:spPr>
        <p:txBody>
          <a:bodyPr/>
          <a:lstStyle/>
          <a:p>
            <a:pPr eaLnBrk="1" hangingPunct="1"/>
            <a:r>
              <a:rPr lang="es-VE" sz="5400" b="1" smtClean="0">
                <a:solidFill>
                  <a:srgbClr val="E5CBB1"/>
                </a:solidFill>
                <a:latin typeface="Calibri" pitchFamily="34" charset="0"/>
              </a:rPr>
              <a:t>Transcripción del Apocalipsis</a:t>
            </a:r>
            <a:endParaRPr lang="es-ES" sz="5400" b="1" smtClean="0">
              <a:solidFill>
                <a:srgbClr val="E5CBB1"/>
              </a:solidFill>
              <a:latin typeface="Calibri" pitchFamily="34" charset="0"/>
            </a:endParaRPr>
          </a:p>
        </p:txBody>
      </p:sp>
      <p:sp>
        <p:nvSpPr>
          <p:cNvPr id="204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787900" y="1198563"/>
            <a:ext cx="4356100" cy="2735262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s-VE" sz="3600" b="1" smtClean="0">
                <a:solidFill>
                  <a:srgbClr val="CC0000"/>
                </a:solidFill>
                <a:latin typeface="Calibri" pitchFamily="34" charset="0"/>
              </a:rPr>
              <a:t>Apocalipsis 1:1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s-VE" sz="3600" smtClean="0">
                <a:solidFill>
                  <a:schemeClr val="bg1"/>
                </a:solidFill>
                <a:latin typeface="Calibri" pitchFamily="34" charset="0"/>
              </a:rPr>
              <a:t>La declaró enviándola por medio de su ángel 	a su siervo Juan</a:t>
            </a:r>
            <a:endParaRPr lang="es-ES" sz="360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488" name="Oval 4"/>
          <p:cNvSpPr>
            <a:spLocks noChangeArrowheads="1"/>
          </p:cNvSpPr>
          <p:nvPr/>
        </p:nvSpPr>
        <p:spPr bwMode="auto">
          <a:xfrm>
            <a:off x="179388" y="1916113"/>
            <a:ext cx="1649412" cy="1704975"/>
          </a:xfrm>
          <a:prstGeom prst="ellipse">
            <a:avLst/>
          </a:prstGeo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495300" y="2430463"/>
            <a:ext cx="1014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VE" sz="3600" b="1">
                <a:solidFill>
                  <a:schemeClr val="tx2"/>
                </a:solidFill>
                <a:latin typeface="Calibri" pitchFamily="34" charset="0"/>
              </a:rPr>
              <a:t>Dios</a:t>
            </a:r>
            <a:endParaRPr lang="es-ES" sz="36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0490" name="Text Box 11"/>
          <p:cNvSpPr txBox="1">
            <a:spLocks noChangeArrowheads="1"/>
          </p:cNvSpPr>
          <p:nvPr/>
        </p:nvSpPr>
        <p:spPr bwMode="auto">
          <a:xfrm>
            <a:off x="2411413" y="2420938"/>
            <a:ext cx="1314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VE" sz="3600" b="1">
                <a:solidFill>
                  <a:schemeClr val="tx2"/>
                </a:solidFill>
                <a:latin typeface="Calibri" pitchFamily="34" charset="0"/>
              </a:rPr>
              <a:t>Cristo</a:t>
            </a:r>
            <a:endParaRPr lang="es-ES" sz="36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0491" name="Text Box 12"/>
          <p:cNvSpPr txBox="1">
            <a:spLocks noChangeArrowheads="1"/>
          </p:cNvSpPr>
          <p:nvPr/>
        </p:nvSpPr>
        <p:spPr bwMode="auto">
          <a:xfrm>
            <a:off x="3889375" y="3681413"/>
            <a:ext cx="15811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VE" sz="3600" b="1">
                <a:solidFill>
                  <a:schemeClr val="tx2"/>
                </a:solidFill>
                <a:latin typeface="Calibri" pitchFamily="34" charset="0"/>
              </a:rPr>
              <a:t>Su ángel</a:t>
            </a:r>
            <a:endParaRPr lang="es-ES" sz="36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0492" name="Text Box 13"/>
          <p:cNvSpPr txBox="1">
            <a:spLocks noChangeArrowheads="1"/>
          </p:cNvSpPr>
          <p:nvPr/>
        </p:nvSpPr>
        <p:spPr bwMode="auto">
          <a:xfrm>
            <a:off x="5391150" y="5030788"/>
            <a:ext cx="1581150" cy="141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VE" sz="3600" b="1">
                <a:solidFill>
                  <a:schemeClr val="tx2"/>
                </a:solidFill>
                <a:latin typeface="Calibri" pitchFamily="34" charset="0"/>
              </a:rPr>
              <a:t>Su siervo Juan</a:t>
            </a:r>
            <a:endParaRPr lang="es-ES" sz="36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0493" name="Text Box 14"/>
          <p:cNvSpPr txBox="1">
            <a:spLocks noChangeArrowheads="1"/>
          </p:cNvSpPr>
          <p:nvPr/>
        </p:nvSpPr>
        <p:spPr bwMode="auto">
          <a:xfrm>
            <a:off x="7380288" y="5337175"/>
            <a:ext cx="17367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VE" sz="3600" b="1">
                <a:solidFill>
                  <a:schemeClr val="tx2"/>
                </a:solidFill>
                <a:latin typeface="Calibri" pitchFamily="34" charset="0"/>
              </a:rPr>
              <a:t>Sus siervos</a:t>
            </a:r>
            <a:endParaRPr lang="es-ES" sz="36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0494" name="AutoShape 15"/>
          <p:cNvSpPr>
            <a:spLocks noChangeArrowheads="1"/>
          </p:cNvSpPr>
          <p:nvPr/>
        </p:nvSpPr>
        <p:spPr bwMode="auto">
          <a:xfrm>
            <a:off x="1719263" y="2495550"/>
            <a:ext cx="701675" cy="538163"/>
          </a:xfrm>
          <a:prstGeom prst="rightArrow">
            <a:avLst>
              <a:gd name="adj1" fmla="val 50000"/>
              <a:gd name="adj2" fmla="val 42296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495" name="AutoShape 16"/>
          <p:cNvSpPr>
            <a:spLocks noChangeArrowheads="1"/>
          </p:cNvSpPr>
          <p:nvPr/>
        </p:nvSpPr>
        <p:spPr bwMode="auto">
          <a:xfrm>
            <a:off x="6865938" y="5505450"/>
            <a:ext cx="701675" cy="538163"/>
          </a:xfrm>
          <a:prstGeom prst="rightArrow">
            <a:avLst>
              <a:gd name="adj1" fmla="val 50000"/>
              <a:gd name="adj2" fmla="val 42296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496" name="AutoShape 17"/>
          <p:cNvSpPr>
            <a:spLocks noChangeArrowheads="1"/>
          </p:cNvSpPr>
          <p:nvPr/>
        </p:nvSpPr>
        <p:spPr bwMode="auto">
          <a:xfrm rot="2713347">
            <a:off x="3531394" y="3245644"/>
            <a:ext cx="723900" cy="522288"/>
          </a:xfrm>
          <a:prstGeom prst="rightArrow">
            <a:avLst>
              <a:gd name="adj1" fmla="val 50000"/>
              <a:gd name="adj2" fmla="val 44962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497" name="AutoShape 18"/>
          <p:cNvSpPr>
            <a:spLocks noChangeArrowheads="1"/>
          </p:cNvSpPr>
          <p:nvPr/>
        </p:nvSpPr>
        <p:spPr bwMode="auto">
          <a:xfrm rot="2713347">
            <a:off x="5026819" y="4782344"/>
            <a:ext cx="725488" cy="520700"/>
          </a:xfrm>
          <a:prstGeom prst="rightArrow">
            <a:avLst>
              <a:gd name="adj1" fmla="val 50000"/>
              <a:gd name="adj2" fmla="val 45198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0498" name="Picture 28" descr="iStock_000009171720Medi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4375150"/>
            <a:ext cx="36004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2530" name="Picture 4" descr="440px-Köln-Tora-und-Innenansicht-Synagoge-Glockengasse-0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029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6"/>
          <p:cNvSpPr>
            <a:spLocks noChangeArrowheads="1"/>
          </p:cNvSpPr>
          <p:nvPr/>
        </p:nvSpPr>
        <p:spPr bwMode="auto">
          <a:xfrm>
            <a:off x="5214938" y="1196975"/>
            <a:ext cx="3635375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sz="3200">
                <a:solidFill>
                  <a:srgbClr val="BDE9D3"/>
                </a:solidFill>
                <a:latin typeface="Calibri" pitchFamily="34" charset="0"/>
              </a:rPr>
              <a:t>Un pergamino</a:t>
            </a:r>
          </a:p>
          <a:p>
            <a:pPr algn="ctr"/>
            <a:r>
              <a:rPr lang="es-ES" sz="3200">
                <a:solidFill>
                  <a:srgbClr val="BDE9D3"/>
                </a:solidFill>
                <a:latin typeface="Calibri" pitchFamily="34" charset="0"/>
              </a:rPr>
              <a:t>(papiro, o vitela)</a:t>
            </a:r>
          </a:p>
          <a:p>
            <a:pPr algn="ctr"/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"En el rollo del libro </a:t>
            </a:r>
          </a:p>
          <a:p>
            <a:pPr algn="ctr"/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está escrito de mí".</a:t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Salmo 40.7 </a:t>
            </a:r>
          </a:p>
        </p:txBody>
      </p:sp>
      <p:sp>
        <p:nvSpPr>
          <p:cNvPr id="22532" name="TextBox 6"/>
          <p:cNvSpPr txBox="1">
            <a:spLocks noChangeArrowheads="1"/>
          </p:cNvSpPr>
          <p:nvPr/>
        </p:nvSpPr>
        <p:spPr bwMode="auto">
          <a:xfrm>
            <a:off x="5643563" y="4611688"/>
            <a:ext cx="30003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>
                <a:solidFill>
                  <a:srgbClr val="BDE9D3"/>
                </a:solidFill>
                <a:latin typeface="Calibri" pitchFamily="34" charset="0"/>
              </a:rPr>
              <a:t>“Tinta y pluma”</a:t>
            </a:r>
          </a:p>
          <a:p>
            <a:r>
              <a:rPr lang="es-MX" sz="3200">
                <a:solidFill>
                  <a:schemeClr val="bg1"/>
                </a:solidFill>
                <a:latin typeface="Calibri" pitchFamily="34" charset="0"/>
              </a:rPr>
              <a:t>      3 Juan 13</a:t>
            </a:r>
            <a:endParaRPr lang="en-US" sz="3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4578" name="Picture 3" descr="Tanakh_scroll_s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6850" y="0"/>
            <a:ext cx="51371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0" y="-492125"/>
            <a:ext cx="6643688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MX" sz="48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 sz="2800">
                <a:solidFill>
                  <a:srgbClr val="BDE9D3"/>
                </a:solidFill>
                <a:latin typeface="Calibri" pitchFamily="34" charset="0"/>
              </a:rPr>
              <a:t>El Canon del Antiguo Testamento (</a:t>
            </a:r>
            <a:r>
              <a:rPr lang="es-MX" sz="2800" b="1">
                <a:solidFill>
                  <a:srgbClr val="BDE9D3"/>
                </a:solidFill>
                <a:latin typeface="Calibri" pitchFamily="34" charset="0"/>
              </a:rPr>
              <a:t>TaNaKh</a:t>
            </a:r>
            <a:r>
              <a:rPr lang="es-MX" sz="2800">
                <a:solidFill>
                  <a:srgbClr val="BDE9D3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179388" y="987425"/>
            <a:ext cx="2232025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MX" b="1">
                <a:solidFill>
                  <a:srgbClr val="F3AD11"/>
                </a:solidFill>
                <a:latin typeface="Calibri" pitchFamily="34" charset="0"/>
              </a:rPr>
              <a:t>El Torá (Instrucción, la Ley, el Pentateuco)</a:t>
            </a:r>
            <a:endParaRPr lang="es-ES" b="1">
              <a:solidFill>
                <a:srgbClr val="F3AD1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1. Génesis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2. Éxodo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3. Levítico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4. Números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5. Deuteronomio</a:t>
            </a:r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179388" y="3025775"/>
            <a:ext cx="1844675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s-MX" b="1">
                <a:solidFill>
                  <a:srgbClr val="F3AD11"/>
                </a:solidFill>
                <a:latin typeface="Calibri" pitchFamily="34" charset="0"/>
              </a:rPr>
              <a:t>Neviim (Profetas)</a:t>
            </a:r>
            <a:endParaRPr lang="es-ES" b="1">
              <a:solidFill>
                <a:srgbClr val="F3AD1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6. Josué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7. Jueces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8. Samuel (1, 2)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9. Reyes (1, 2)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10. Isaías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11. Jeremías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12. Ezequiel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13. Los Doce</a:t>
            </a:r>
          </a:p>
        </p:txBody>
      </p:sp>
      <p:sp>
        <p:nvSpPr>
          <p:cNvPr id="24582" name="Rectangle 7"/>
          <p:cNvSpPr>
            <a:spLocks noChangeArrowheads="1"/>
          </p:cNvSpPr>
          <p:nvPr/>
        </p:nvSpPr>
        <p:spPr bwMode="auto">
          <a:xfrm>
            <a:off x="523875" y="5589588"/>
            <a:ext cx="8080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1"/>
            <a:r>
              <a:rPr lang="es-MX">
                <a:solidFill>
                  <a:schemeClr val="bg1"/>
                </a:solidFill>
                <a:latin typeface="Calibri" pitchFamily="34" charset="0"/>
              </a:rPr>
              <a:t>Oseas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pPr lvl="1"/>
            <a:r>
              <a:rPr lang="es-MX">
                <a:solidFill>
                  <a:schemeClr val="bg1"/>
                </a:solidFill>
                <a:latin typeface="Calibri" pitchFamily="34" charset="0"/>
              </a:rPr>
              <a:t>Joel 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pPr lvl="1"/>
            <a:r>
              <a:rPr lang="es-MX">
                <a:solidFill>
                  <a:schemeClr val="bg1"/>
                </a:solidFill>
                <a:latin typeface="Calibri" pitchFamily="34" charset="0"/>
              </a:rPr>
              <a:t>Amós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pPr lvl="1"/>
            <a:r>
              <a:rPr lang="es-MX">
                <a:solidFill>
                  <a:schemeClr val="bg1"/>
                </a:solidFill>
                <a:latin typeface="Calibri" pitchFamily="34" charset="0"/>
              </a:rPr>
              <a:t>Abdías</a:t>
            </a:r>
          </a:p>
        </p:txBody>
      </p:sp>
      <p:sp>
        <p:nvSpPr>
          <p:cNvPr id="24583" name="Rectangle 8"/>
          <p:cNvSpPr>
            <a:spLocks noChangeArrowheads="1"/>
          </p:cNvSpPr>
          <p:nvPr/>
        </p:nvSpPr>
        <p:spPr bwMode="auto">
          <a:xfrm>
            <a:off x="1474788" y="5589588"/>
            <a:ext cx="98583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1"/>
            <a:r>
              <a:rPr lang="es-MX">
                <a:solidFill>
                  <a:schemeClr val="bg1"/>
                </a:solidFill>
                <a:latin typeface="Calibri" pitchFamily="34" charset="0"/>
              </a:rPr>
              <a:t>Jonás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pPr lvl="1"/>
            <a:r>
              <a:rPr lang="es-MX">
                <a:solidFill>
                  <a:schemeClr val="bg1"/>
                </a:solidFill>
                <a:latin typeface="Calibri" pitchFamily="34" charset="0"/>
              </a:rPr>
              <a:t>Miqueas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pPr lvl="1"/>
            <a:r>
              <a:rPr lang="es-MX">
                <a:solidFill>
                  <a:schemeClr val="bg1"/>
                </a:solidFill>
                <a:latin typeface="Calibri" pitchFamily="34" charset="0"/>
              </a:rPr>
              <a:t>Nahum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pPr lvl="1"/>
            <a:r>
              <a:rPr lang="es-MX">
                <a:solidFill>
                  <a:schemeClr val="bg1"/>
                </a:solidFill>
                <a:latin typeface="Calibri" pitchFamily="34" charset="0"/>
              </a:rPr>
              <a:t>Habacuc</a:t>
            </a:r>
          </a:p>
        </p:txBody>
      </p:sp>
      <p:sp>
        <p:nvSpPr>
          <p:cNvPr id="24584" name="Rectangle 9"/>
          <p:cNvSpPr>
            <a:spLocks noChangeArrowheads="1"/>
          </p:cNvSpPr>
          <p:nvPr/>
        </p:nvSpPr>
        <p:spPr bwMode="auto">
          <a:xfrm>
            <a:off x="2636838" y="5589588"/>
            <a:ext cx="1143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1"/>
            <a:r>
              <a:rPr lang="es-MX">
                <a:solidFill>
                  <a:schemeClr val="bg1"/>
                </a:solidFill>
                <a:latin typeface="Calibri" pitchFamily="34" charset="0"/>
              </a:rPr>
              <a:t>Sofonías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pPr lvl="1"/>
            <a:r>
              <a:rPr lang="es-MX">
                <a:solidFill>
                  <a:schemeClr val="bg1"/>
                </a:solidFill>
                <a:latin typeface="Calibri" pitchFamily="34" charset="0"/>
              </a:rPr>
              <a:t>Hageo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pPr lvl="1"/>
            <a:r>
              <a:rPr lang="es-MX">
                <a:solidFill>
                  <a:schemeClr val="bg1"/>
                </a:solidFill>
                <a:latin typeface="Calibri" pitchFamily="34" charset="0"/>
              </a:rPr>
              <a:t>Zacarías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pPr lvl="1"/>
            <a:r>
              <a:rPr lang="es-MX">
                <a:solidFill>
                  <a:schemeClr val="bg1"/>
                </a:solidFill>
                <a:latin typeface="Calibri" pitchFamily="34" charset="0"/>
              </a:rPr>
              <a:t>Malaquías</a:t>
            </a:r>
          </a:p>
        </p:txBody>
      </p:sp>
      <p:sp>
        <p:nvSpPr>
          <p:cNvPr id="24585" name="Rectangle 10"/>
          <p:cNvSpPr>
            <a:spLocks noChangeArrowheads="1"/>
          </p:cNvSpPr>
          <p:nvPr/>
        </p:nvSpPr>
        <p:spPr bwMode="auto">
          <a:xfrm>
            <a:off x="2916238" y="1773238"/>
            <a:ext cx="283368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s-MX" b="1">
                <a:solidFill>
                  <a:srgbClr val="F3AD11"/>
                </a:solidFill>
                <a:latin typeface="Calibri" pitchFamily="34" charset="0"/>
              </a:rPr>
              <a:t>Ketuviim (Escritos)</a:t>
            </a:r>
            <a:endParaRPr lang="es-ES" b="1">
              <a:solidFill>
                <a:srgbClr val="F3AD1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14. Salmos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15. Proverbios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16. Job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17. El Cantar de los Cantares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18. Rut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19. Lamentaciones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20. Eclesiastés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21. Ester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22. Daniel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23. Esdras y Nehemías</a:t>
            </a:r>
            <a:endParaRPr lang="es-ES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MX">
                <a:solidFill>
                  <a:schemeClr val="bg1"/>
                </a:solidFill>
                <a:latin typeface="Calibri" pitchFamily="34" charset="0"/>
              </a:rPr>
              <a:t>24. Crónicas (1, 2)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6626" name="Picture 3" descr="Tanakh_scroll_s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6850" y="0"/>
            <a:ext cx="51371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07950" y="317500"/>
            <a:ext cx="4800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2800">
                <a:solidFill>
                  <a:srgbClr val="BDE9D3"/>
                </a:solidFill>
                <a:latin typeface="Calibri" pitchFamily="34" charset="0"/>
              </a:rPr>
              <a:t>El Canon del Nuevo Testamento</a:t>
            </a:r>
            <a:endParaRPr lang="es-ES" sz="2800">
              <a:solidFill>
                <a:srgbClr val="BDE9D3"/>
              </a:solidFill>
              <a:latin typeface="Calibri" pitchFamily="34" charset="0"/>
            </a:endParaRP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640066" y="942138"/>
            <a:ext cx="4287280" cy="593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numCol="2"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Mateo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Marcos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Lucas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Juan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Hechos de los Apóstoles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Romanos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1 Corintios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2 Corintios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Gálatas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Efesios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Filipenses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Colosenses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1 Tesalonicenses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2 Tesalonicenses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1 Timoteo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2 Timoteo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Tito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Filemón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Hebreos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Santiago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1 Pedro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2 Pedro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1 Juan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2 Juan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3 Juan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Judas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s-MX" dirty="0">
                <a:solidFill>
                  <a:schemeClr val="bg1"/>
                </a:solidFill>
                <a:latin typeface="Calibri" pitchFamily="34" charset="0"/>
              </a:rPr>
              <a:t>Apocalipsis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4" descr="scro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-26988"/>
            <a:ext cx="8243887" cy="6162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5"/>
          <p:cNvSpPr>
            <a:spLocks noChangeArrowheads="1"/>
          </p:cNvSpPr>
          <p:nvPr/>
        </p:nvSpPr>
        <p:spPr bwMode="auto">
          <a:xfrm>
            <a:off x="107950" y="5805488"/>
            <a:ext cx="751681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s-ES" sz="4800" b="1">
                <a:solidFill>
                  <a:srgbClr val="C00000"/>
                </a:solidFill>
                <a:latin typeface="Calibri" pitchFamily="34" charset="0"/>
              </a:rPr>
              <a:t>¿Dónde están los originales?</a:t>
            </a:r>
            <a:r>
              <a:rPr lang="es-ES" sz="4000" b="1">
                <a:solidFill>
                  <a:srgbClr val="CC0000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0722" name="Picture 5" descr="escriba_mediev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847725"/>
            <a:ext cx="7559675" cy="582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6"/>
          <p:cNvSpPr>
            <a:spLocks noChangeArrowheads="1"/>
          </p:cNvSpPr>
          <p:nvPr/>
        </p:nvSpPr>
        <p:spPr bwMode="auto">
          <a:xfrm>
            <a:off x="1230313" y="0"/>
            <a:ext cx="6726237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4800">
                <a:solidFill>
                  <a:schemeClr val="bg1"/>
                </a:solidFill>
                <a:latin typeface="Calibri" pitchFamily="34" charset="0"/>
              </a:rPr>
              <a:t>2. La transmisión del texto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2770" name="Picture 7" descr="Aleppo_Codex_(Deut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713" y="211138"/>
            <a:ext cx="5303837" cy="643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Rectangle 8"/>
          <p:cNvSpPr>
            <a:spLocks noChangeArrowheads="1"/>
          </p:cNvSpPr>
          <p:nvPr/>
        </p:nvSpPr>
        <p:spPr bwMode="auto">
          <a:xfrm>
            <a:off x="5435600" y="639763"/>
            <a:ext cx="3779838" cy="545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sz="3200">
                <a:solidFill>
                  <a:srgbClr val="BDE9D3"/>
                </a:solidFill>
                <a:latin typeface="Calibri" pitchFamily="34" charset="0"/>
              </a:rPr>
              <a:t>Códice de Alepo</a:t>
            </a: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endParaRPr lang="es-ES" sz="3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El más antiguo y autoritativo manuscrito del Antiguo Testamento</a:t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"Texto masorético"</a:t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endParaRPr lang="es-ES" sz="3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ES" sz="2800">
                <a:solidFill>
                  <a:schemeClr val="bg1"/>
                </a:solidFill>
                <a:latin typeface="Calibri" pitchFamily="34" charset="0"/>
              </a:rPr>
              <a:t>Año 931 de nuestra era.</a:t>
            </a: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endParaRPr lang="es-ES" sz="3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ES" sz="2800">
                <a:solidFill>
                  <a:schemeClr val="bg1"/>
                </a:solidFill>
                <a:latin typeface="Calibri" pitchFamily="34" charset="0"/>
              </a:rPr>
              <a:t>¡Casi destruido en 1947!</a:t>
            </a: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6"/>
          <p:cNvSpPr>
            <a:spLocks noChangeArrowheads="1"/>
          </p:cNvSpPr>
          <p:nvPr/>
        </p:nvSpPr>
        <p:spPr bwMode="auto">
          <a:xfrm>
            <a:off x="539750" y="6237288"/>
            <a:ext cx="799306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Escriba medieval</a:t>
            </a:r>
          </a:p>
          <a:p>
            <a:pPr algn="ctr" eaLnBrk="0" hangingPunct="0"/>
            <a:endParaRPr lang="es-ES"/>
          </a:p>
        </p:txBody>
      </p:sp>
      <p:sp>
        <p:nvSpPr>
          <p:cNvPr id="34818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481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88913"/>
            <a:ext cx="4121150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Rectangle 10"/>
          <p:cNvSpPr>
            <a:spLocks noChangeArrowheads="1"/>
          </p:cNvSpPr>
          <p:nvPr/>
        </p:nvSpPr>
        <p:spPr bwMode="auto">
          <a:xfrm>
            <a:off x="4500563" y="188913"/>
            <a:ext cx="4525962" cy="642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sz="3200">
                <a:solidFill>
                  <a:srgbClr val="BDE9D3"/>
                </a:solidFill>
                <a:latin typeface="Calibri" pitchFamily="34" charset="0"/>
              </a:rPr>
              <a:t>Códice de Leningrado</a:t>
            </a:r>
          </a:p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Año 1008 de nuestra era.</a:t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endParaRPr lang="es-ES" sz="3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El manuscrito hebreo </a:t>
            </a:r>
            <a:r>
              <a:rPr lang="es-ES" sz="3200" u="sng">
                <a:solidFill>
                  <a:schemeClr val="bg1"/>
                </a:solidFill>
                <a:latin typeface="Calibri" pitchFamily="34" charset="0"/>
              </a:rPr>
              <a:t>completo</a:t>
            </a: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 más antiguo disponible.</a:t>
            </a:r>
          </a:p>
          <a:p>
            <a:endParaRPr lang="es-ES" sz="3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"Texto masorético"</a:t>
            </a:r>
          </a:p>
          <a:p>
            <a:endParaRPr lang="es-ES" sz="3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"Biblia Hebraica Stuttgartensia", el texto base para traducciones modernas del AT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250825" y="452438"/>
            <a:ext cx="8893175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MX" sz="2800">
                <a:solidFill>
                  <a:schemeClr val="bg1"/>
                </a:solidFill>
                <a:latin typeface="Calibri" pitchFamily="34" charset="0"/>
              </a:rPr>
              <a:t>Existen 5,000 manuscritos griegos del Nuevo Testamento.</a:t>
            </a:r>
            <a:endParaRPr lang="es-ES" sz="280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MX" sz="2800">
                <a:solidFill>
                  <a:schemeClr val="bg1"/>
                </a:solidFill>
                <a:latin typeface="Calibri" pitchFamily="34" charset="0"/>
              </a:rPr>
              <a:t>50 de estos contienen todo el texto del Nuevo Testamento.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endParaRPr lang="es-MX" sz="280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90000"/>
              </a:lnSpc>
              <a:spcAft>
                <a:spcPct val="40000"/>
              </a:spcAft>
            </a:pPr>
            <a:endParaRPr lang="es-MX" sz="280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90000"/>
              </a:lnSpc>
              <a:spcAft>
                <a:spcPct val="40000"/>
              </a:spcAft>
            </a:pPr>
            <a:endParaRPr lang="es-MX" sz="280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90000"/>
              </a:lnSpc>
              <a:spcAft>
                <a:spcPct val="40000"/>
              </a:spcAft>
            </a:pPr>
            <a:endParaRPr lang="es-MX" sz="280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90000"/>
              </a:lnSpc>
              <a:spcAft>
                <a:spcPct val="40000"/>
              </a:spcAft>
            </a:pPr>
            <a:endParaRPr lang="es-MX" sz="280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90000"/>
              </a:lnSpc>
              <a:spcAft>
                <a:spcPct val="40000"/>
              </a:spcAft>
            </a:pPr>
            <a:endParaRPr lang="es-MX" sz="280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MX" sz="2800">
                <a:solidFill>
                  <a:srgbClr val="BDE9D3"/>
                </a:solidFill>
                <a:latin typeface="Calibri" pitchFamily="34" charset="0"/>
              </a:rPr>
              <a:t>Contraste:</a:t>
            </a:r>
            <a:r>
              <a:rPr lang="es-MX" sz="2800">
                <a:solidFill>
                  <a:schemeClr val="bg1"/>
                </a:solidFill>
                <a:latin typeface="Calibri" pitchFamily="34" charset="0"/>
              </a:rPr>
              <a:t> de la Ilíada, de Homero,</a:t>
            </a:r>
            <a:endParaRPr lang="es-ES" sz="28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468313" y="1557338"/>
            <a:ext cx="8604250" cy="308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>
              <a:buFontTx/>
              <a:buChar char="•"/>
            </a:pPr>
            <a:r>
              <a:rPr lang="es-MX" sz="2800" dirty="0">
                <a:solidFill>
                  <a:schemeClr val="bg1"/>
                </a:solidFill>
                <a:latin typeface="Calibri" pitchFamily="34" charset="0"/>
              </a:rPr>
              <a:t>260 unciales, escritura en letras mayúsculas. </a:t>
            </a:r>
            <a:br>
              <a:rPr lang="es-MX" sz="2800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s-MX" sz="2800" dirty="0">
                <a:solidFill>
                  <a:schemeClr val="bg1"/>
                </a:solidFill>
                <a:latin typeface="Calibri" pitchFamily="34" charset="0"/>
              </a:rPr>
              <a:t>(Códice </a:t>
            </a:r>
            <a:r>
              <a:rPr lang="es-MX" sz="2800" dirty="0" err="1">
                <a:solidFill>
                  <a:schemeClr val="bg1"/>
                </a:solidFill>
                <a:latin typeface="Calibri" pitchFamily="34" charset="0"/>
              </a:rPr>
              <a:t>Sinaítico</a:t>
            </a:r>
            <a:r>
              <a:rPr lang="es-MX" sz="2800" dirty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s-ES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363538" indent="-363538">
              <a:buFontTx/>
              <a:buChar char="•"/>
            </a:pP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Hay unos 2,700 de tipo minúscula (Siglo IX en adelante)</a:t>
            </a:r>
          </a:p>
          <a:p>
            <a:pPr marL="363538" indent="-363538">
              <a:buFontTx/>
              <a:buChar char="•"/>
            </a:pP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80 manuscritos en papiro</a:t>
            </a:r>
          </a:p>
          <a:p>
            <a:pPr marL="363538" indent="-363538">
              <a:buFontTx/>
              <a:buChar char="•"/>
            </a:pP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2,100 </a:t>
            </a:r>
            <a:r>
              <a:rPr lang="es-ES" sz="2800" dirty="0" err="1">
                <a:solidFill>
                  <a:schemeClr val="bg1"/>
                </a:solidFill>
                <a:latin typeface="Calibri" pitchFamily="34" charset="0"/>
              </a:rPr>
              <a:t>lecciona</a:t>
            </a:r>
            <a:r>
              <a:rPr lang="es-MX" sz="2800" dirty="0" err="1">
                <a:solidFill>
                  <a:schemeClr val="bg1"/>
                </a:solidFill>
                <a:latin typeface="Calibri" pitchFamily="34" charset="0"/>
              </a:rPr>
              <a:t>rios</a:t>
            </a:r>
            <a:r>
              <a:rPr lang="es-MX" sz="2800" dirty="0">
                <a:solidFill>
                  <a:schemeClr val="bg1"/>
                </a:solidFill>
                <a:latin typeface="Calibri" pitchFamily="34" charset="0"/>
              </a:rPr>
              <a:t>: </a:t>
            </a:r>
            <a:r>
              <a:rPr lang="es-MX" sz="2800" dirty="0" smtClean="0">
                <a:solidFill>
                  <a:schemeClr val="bg1"/>
                </a:solidFill>
                <a:latin typeface="Calibri" pitchFamily="34" charset="0"/>
              </a:rPr>
              <a:t>porciones </a:t>
            </a:r>
            <a:r>
              <a:rPr lang="es-MX" sz="2800" dirty="0">
                <a:solidFill>
                  <a:schemeClr val="bg1"/>
                </a:solidFill>
                <a:latin typeface="Calibri" pitchFamily="34" charset="0"/>
              </a:rPr>
              <a:t>bíblicas de uso litúrgico.</a:t>
            </a:r>
            <a:endParaRPr lang="es-ES" sz="2800" dirty="0">
              <a:solidFill>
                <a:schemeClr val="bg1"/>
              </a:solidFill>
              <a:latin typeface="Calibri" pitchFamily="34" charset="0"/>
            </a:endParaRPr>
          </a:p>
          <a:p>
            <a:pPr marL="363538" indent="-363538">
              <a:buFontTx/>
              <a:buChar char="•"/>
            </a:pP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8,000 manuscritos de versiones relevantes del Nuevo Testamento (Siríaco, Latín, Cóptico, etcétera).</a:t>
            </a:r>
          </a:p>
        </p:txBody>
      </p:sp>
      <p:sp>
        <p:nvSpPr>
          <p:cNvPr id="36868" name="Rectangle 5"/>
          <p:cNvSpPr>
            <a:spLocks noChangeArrowheads="1"/>
          </p:cNvSpPr>
          <p:nvPr/>
        </p:nvSpPr>
        <p:spPr bwMode="auto">
          <a:xfrm>
            <a:off x="468313" y="5373688"/>
            <a:ext cx="84963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>
              <a:buFontTx/>
              <a:buChar char="•"/>
            </a:pPr>
            <a:r>
              <a:rPr lang="es-MX" sz="2800">
                <a:solidFill>
                  <a:schemeClr val="bg1"/>
                </a:solidFill>
                <a:latin typeface="Calibri" pitchFamily="34" charset="0"/>
              </a:rPr>
              <a:t>Escrito en siglo VIII antes de Cristo.</a:t>
            </a:r>
            <a:endParaRPr lang="es-ES" sz="2800">
              <a:solidFill>
                <a:schemeClr val="bg1"/>
              </a:solidFill>
              <a:latin typeface="Calibri" pitchFamily="34" charset="0"/>
            </a:endParaRPr>
          </a:p>
          <a:p>
            <a:pPr marL="363538" indent="-363538">
              <a:buFontTx/>
              <a:buChar char="•"/>
            </a:pPr>
            <a:r>
              <a:rPr lang="es-MX" sz="2800">
                <a:solidFill>
                  <a:schemeClr val="bg1"/>
                </a:solidFill>
                <a:latin typeface="Calibri" pitchFamily="34" charset="0"/>
              </a:rPr>
              <a:t>Se saben de 2 unciales, 457 papiros y 188 minúsculas.</a:t>
            </a:r>
            <a:endParaRPr lang="es-ES" sz="28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8914" name="Picture 4" descr="424px-P46_2Co_11-33_12-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404813"/>
            <a:ext cx="4233862" cy="597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Rectangle 6"/>
          <p:cNvSpPr>
            <a:spLocks noChangeArrowheads="1"/>
          </p:cNvSpPr>
          <p:nvPr/>
        </p:nvSpPr>
        <p:spPr bwMode="auto">
          <a:xfrm>
            <a:off x="4500563" y="2595563"/>
            <a:ext cx="4683125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" sz="3200">
                <a:solidFill>
                  <a:srgbClr val="BDE9D3"/>
                </a:solidFill>
                <a:latin typeface="Calibri" pitchFamily="34" charset="0"/>
              </a:rPr>
              <a:t>Ejemplo de un códice (p46)</a:t>
            </a:r>
            <a:br>
              <a:rPr lang="es-ES" sz="3200">
                <a:solidFill>
                  <a:srgbClr val="BDE9D3"/>
                </a:solidFill>
                <a:latin typeface="Calibri" pitchFamily="34" charset="0"/>
              </a:rPr>
            </a:br>
            <a:endParaRPr lang="es-ES" sz="3200">
              <a:solidFill>
                <a:srgbClr val="BDE9D3"/>
              </a:solidFill>
              <a:latin typeface="Calibri" pitchFamily="34" charset="0"/>
            </a:endParaRPr>
          </a:p>
          <a:p>
            <a:pPr algn="ctr"/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2 Corintios 11.33 - 12.9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0962" name="Picture 4" descr="071203_p16_olde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39688"/>
            <a:ext cx="7848600" cy="605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6"/>
          <p:cNvSpPr>
            <a:spLocks noChangeArrowheads="1"/>
          </p:cNvSpPr>
          <p:nvPr/>
        </p:nvSpPr>
        <p:spPr bwMode="auto">
          <a:xfrm>
            <a:off x="501650" y="6234113"/>
            <a:ext cx="81740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Uno de los fragmentos más antiguos de la Biblia</a:t>
            </a:r>
            <a:r>
              <a:rPr lang="es-ES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107950" y="161925"/>
            <a:ext cx="9036050" cy="658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800">
                <a:solidFill>
                  <a:srgbClr val="BDE9D3"/>
                </a:solidFill>
                <a:latin typeface="Calibri" pitchFamily="34" charset="0"/>
              </a:rPr>
              <a:t>Historia del desarrollo de texto del Nuevo Testamento</a:t>
            </a:r>
          </a:p>
          <a:p>
            <a:pPr algn="ctr"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endParaRPr lang="es-ES" sz="1400">
              <a:solidFill>
                <a:schemeClr val="bg1"/>
              </a:solidFill>
              <a:latin typeface="Calibri" pitchFamily="34" charset="0"/>
            </a:endParaRP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Autógrafos originales </a:t>
            </a:r>
            <a:r>
              <a:rPr lang="es-ES" sz="2000" b="1">
                <a:solidFill>
                  <a:srgbClr val="CC0000"/>
                </a:solidFill>
                <a:latin typeface="Calibri" pitchFamily="34" charset="0"/>
              </a:rPr>
              <a:t>(Año 100)</a:t>
            </a: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            </a:t>
            </a: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	Copias fieles en principales iglesias de cada región</a:t>
            </a: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            </a:t>
            </a: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		Crecimiento. Multiplicación de copias, con variaciones</a:t>
            </a: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           </a:t>
            </a: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			Diversas influencias y escribas tendenciosos causan variación regional.</a:t>
            </a: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            </a:t>
            </a: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				Herejes alteran el texto. Apologistas responden.</a:t>
            </a: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            </a:t>
            </a: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					Las iglesias endurecen su postura hacia cambios textuales.</a:t>
            </a: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            </a:t>
            </a: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		Se cristalizan cuatro tipos de texto: </a:t>
            </a:r>
            <a:r>
              <a:rPr lang="es-ES" sz="2000" b="1">
                <a:solidFill>
                  <a:srgbClr val="CC0000"/>
                </a:solidFill>
                <a:latin typeface="Calibri" pitchFamily="34" charset="0"/>
              </a:rPr>
              <a:t>(Año 200)</a:t>
            </a: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s-ES" sz="20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	      Occidental,   Cesariano,  </a:t>
            </a:r>
            <a:r>
              <a:rPr lang="es-ES" sz="2000" b="1">
                <a:solidFill>
                  <a:srgbClr val="F3AD11"/>
                </a:solidFill>
                <a:latin typeface="Calibri" pitchFamily="34" charset="0"/>
              </a:rPr>
              <a:t>Bizantino</a:t>
            </a: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, Alejandrino</a:t>
            </a: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                        </a:t>
            </a:r>
          </a:p>
          <a:p>
            <a:pPr>
              <a:spcAft>
                <a:spcPct val="15000"/>
              </a:spcAft>
              <a:tabLst>
                <a:tab pos="354013" algn="l"/>
                <a:tab pos="719138" algn="l"/>
                <a:tab pos="1343025" algn="l"/>
                <a:tab pos="2062163" algn="l"/>
                <a:tab pos="2687638" algn="l"/>
                <a:tab pos="3592513" algn="l"/>
                <a:tab pos="4302125" algn="l"/>
              </a:tabLs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				              </a:t>
            </a:r>
            <a:r>
              <a:rPr lang="es-ES" sz="2000" b="1">
                <a:solidFill>
                  <a:srgbClr val="F3AD11"/>
                </a:solidFill>
                <a:latin typeface="Calibri" pitchFamily="34" charset="0"/>
              </a:rPr>
              <a:t>Texto Recibido (Erasmo 1516, Estefanus, Beza, Elvizir)</a:t>
            </a:r>
            <a:r>
              <a:rPr lang="es-ES" sz="2000">
                <a:solidFill>
                  <a:srgbClr val="F3AD11"/>
                </a:solidFill>
                <a:latin typeface="Calibri" pitchFamily="34" charset="0"/>
              </a:rPr>
              <a:t/>
            </a:r>
            <a:br>
              <a:rPr lang="es-ES" sz="2000">
                <a:solidFill>
                  <a:srgbClr val="F3AD11"/>
                </a:solidFill>
                <a:latin typeface="Calibri" pitchFamily="34" charset="0"/>
              </a:rPr>
            </a:b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	          Base textual del NT de Reina-Valera, 1569, y Versión inglesa Rey Jaime, 1611</a:t>
            </a:r>
          </a:p>
        </p:txBody>
      </p:sp>
      <p:sp>
        <p:nvSpPr>
          <p:cNvPr id="43011" name="Line 4"/>
          <p:cNvSpPr>
            <a:spLocks noChangeShapeType="1"/>
          </p:cNvSpPr>
          <p:nvPr/>
        </p:nvSpPr>
        <p:spPr bwMode="auto">
          <a:xfrm>
            <a:off x="1116013" y="1223963"/>
            <a:ext cx="360362" cy="36036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2" name="Line 10"/>
          <p:cNvSpPr>
            <a:spLocks noChangeShapeType="1"/>
          </p:cNvSpPr>
          <p:nvPr/>
        </p:nvSpPr>
        <p:spPr bwMode="auto">
          <a:xfrm>
            <a:off x="4064000" y="5724525"/>
            <a:ext cx="0" cy="3603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3" name="Line 11"/>
          <p:cNvSpPr>
            <a:spLocks noChangeShapeType="1"/>
          </p:cNvSpPr>
          <p:nvPr/>
        </p:nvSpPr>
        <p:spPr bwMode="auto">
          <a:xfrm>
            <a:off x="1763713" y="1916113"/>
            <a:ext cx="360362" cy="36036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4" name="Line 12"/>
          <p:cNvSpPr>
            <a:spLocks noChangeShapeType="1"/>
          </p:cNvSpPr>
          <p:nvPr/>
        </p:nvSpPr>
        <p:spPr bwMode="auto">
          <a:xfrm>
            <a:off x="2411413" y="2617788"/>
            <a:ext cx="360362" cy="36036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5" name="Line 13"/>
          <p:cNvSpPr>
            <a:spLocks noChangeShapeType="1"/>
          </p:cNvSpPr>
          <p:nvPr/>
        </p:nvSpPr>
        <p:spPr bwMode="auto">
          <a:xfrm>
            <a:off x="2987675" y="3294063"/>
            <a:ext cx="360363" cy="36036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6" name="Line 14"/>
          <p:cNvSpPr>
            <a:spLocks noChangeShapeType="1"/>
          </p:cNvSpPr>
          <p:nvPr/>
        </p:nvSpPr>
        <p:spPr bwMode="auto">
          <a:xfrm>
            <a:off x="3635375" y="4013200"/>
            <a:ext cx="360363" cy="3603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7" name="Line 15"/>
          <p:cNvSpPr>
            <a:spLocks noChangeShapeType="1"/>
          </p:cNvSpPr>
          <p:nvPr/>
        </p:nvSpPr>
        <p:spPr bwMode="auto">
          <a:xfrm>
            <a:off x="4064000" y="4759325"/>
            <a:ext cx="3175" cy="3841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58" name="Rectangle 6"/>
          <p:cNvSpPr>
            <a:spLocks noChangeArrowheads="1"/>
          </p:cNvSpPr>
          <p:nvPr/>
        </p:nvSpPr>
        <p:spPr bwMode="auto">
          <a:xfrm>
            <a:off x="5364163" y="1187450"/>
            <a:ext cx="363696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sz="3200">
                <a:solidFill>
                  <a:srgbClr val="BDE9D3"/>
                </a:solidFill>
                <a:latin typeface="Calibri" pitchFamily="34" charset="0"/>
              </a:rPr>
              <a:t>Johannes Gutenberg</a:t>
            </a:r>
          </a:p>
          <a:p>
            <a:endParaRPr lang="es-ES" sz="3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Inventor de la imprenta (1439)</a:t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endParaRPr lang="es-ES" sz="3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Uno de los primeros libros que imprimió fue la Biblia</a:t>
            </a:r>
          </a:p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Vulgata Latina</a:t>
            </a:r>
            <a:r>
              <a:rPr lang="es-ES"/>
              <a:t> </a:t>
            </a:r>
          </a:p>
        </p:txBody>
      </p:sp>
      <p:pic>
        <p:nvPicPr>
          <p:cNvPr id="45059" name="Picture 8" descr="3XVBF00Z"/>
          <p:cNvPicPr>
            <a:picLocks noChangeAspect="1" noChangeArrowheads="1"/>
          </p:cNvPicPr>
          <p:nvPr/>
        </p:nvPicPr>
        <p:blipFill>
          <a:blip r:embed="rId3" cstate="print"/>
          <a:srcRect l="4022" t="4630" r="4111" b="10349"/>
          <a:stretch>
            <a:fillRect/>
          </a:stretch>
        </p:blipFill>
        <p:spPr bwMode="auto">
          <a:xfrm>
            <a:off x="179388" y="333375"/>
            <a:ext cx="4967287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06" name="Rectangle 7"/>
          <p:cNvSpPr>
            <a:spLocks noChangeArrowheads="1"/>
          </p:cNvSpPr>
          <p:nvPr/>
        </p:nvSpPr>
        <p:spPr bwMode="auto">
          <a:xfrm>
            <a:off x="2498725" y="5530850"/>
            <a:ext cx="408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Imprenta de Gutenberg</a:t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1450 de nuestra era</a:t>
            </a:r>
            <a:r>
              <a:rPr lang="es-ES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7107" name="Picture 8" descr="Gutenbe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" y="188913"/>
            <a:ext cx="8128000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9154" name="Picture 5" descr="250px-Gutenberg_Bible_Lib_Congress_US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-15875"/>
            <a:ext cx="7848600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Rectangle 6"/>
          <p:cNvSpPr>
            <a:spLocks noChangeArrowheads="1"/>
          </p:cNvSpPr>
          <p:nvPr/>
        </p:nvSpPr>
        <p:spPr bwMode="auto">
          <a:xfrm>
            <a:off x="1765300" y="5589588"/>
            <a:ext cx="532765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Biblia impresa por Gutenberg</a:t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La Vulgata Latina, de Jerónimo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2" name="Rectangle 3"/>
          <p:cNvSpPr>
            <a:spLocks noChangeArrowheads="1"/>
          </p:cNvSpPr>
          <p:nvPr/>
        </p:nvSpPr>
        <p:spPr bwMode="auto">
          <a:xfrm>
            <a:off x="107950" y="111866"/>
            <a:ext cx="8785225" cy="662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90000"/>
              </a:lnSpc>
              <a:spcAft>
                <a:spcPct val="60000"/>
              </a:spcAft>
            </a:pPr>
            <a:r>
              <a:rPr lang="es-ES" sz="2400" dirty="0">
                <a:solidFill>
                  <a:schemeClr val="bg1"/>
                </a:solidFill>
                <a:latin typeface="Calibri" pitchFamily="34" charset="0"/>
              </a:rPr>
              <a:t>La división del texto bíblico en capítulos y versículos no fue por inspiración divina.</a:t>
            </a:r>
          </a:p>
          <a:p>
            <a:pPr>
              <a:lnSpc>
                <a:spcPct val="90000"/>
              </a:lnSpc>
              <a:spcAft>
                <a:spcPct val="60000"/>
              </a:spcAft>
            </a:pPr>
            <a:r>
              <a:rPr lang="es-ES" sz="2400" dirty="0">
                <a:solidFill>
                  <a:schemeClr val="bg1"/>
                </a:solidFill>
                <a:latin typeface="Calibri" pitchFamily="34" charset="0"/>
              </a:rPr>
              <a:t>Los judíos utilizaban espacios en los </a:t>
            </a:r>
            <a:br>
              <a:rPr lang="es-ES" sz="2400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400" dirty="0">
                <a:solidFill>
                  <a:schemeClr val="bg1"/>
                </a:solidFill>
                <a:latin typeface="Calibri" pitchFamily="34" charset="0"/>
              </a:rPr>
              <a:t>pergaminos para aislar porciones de texto.</a:t>
            </a:r>
          </a:p>
          <a:p>
            <a:pPr>
              <a:lnSpc>
                <a:spcPct val="90000"/>
              </a:lnSpc>
              <a:spcAft>
                <a:spcPct val="60000"/>
              </a:spcAft>
            </a:pPr>
            <a:r>
              <a:rPr lang="es-ES" sz="2400" dirty="0">
                <a:solidFill>
                  <a:srgbClr val="FFC000"/>
                </a:solidFill>
                <a:latin typeface="Calibri" pitchFamily="34" charset="0"/>
              </a:rPr>
              <a:t>Stephen </a:t>
            </a:r>
            <a:r>
              <a:rPr lang="es-ES" sz="2400" dirty="0" err="1">
                <a:solidFill>
                  <a:srgbClr val="FFC000"/>
                </a:solidFill>
                <a:latin typeface="Calibri" pitchFamily="34" charset="0"/>
              </a:rPr>
              <a:t>Langton</a:t>
            </a:r>
            <a:r>
              <a:rPr lang="es-ES" sz="2400" dirty="0">
                <a:solidFill>
                  <a:srgbClr val="FFC000"/>
                </a:solidFill>
                <a:latin typeface="Calibri" pitchFamily="34" charset="0"/>
              </a:rPr>
              <a:t>, de Inglaterra, dividió la </a:t>
            </a:r>
            <a:br>
              <a:rPr lang="es-ES" sz="2400" dirty="0">
                <a:solidFill>
                  <a:srgbClr val="FFC000"/>
                </a:solidFill>
                <a:latin typeface="Calibri" pitchFamily="34" charset="0"/>
              </a:rPr>
            </a:br>
            <a:r>
              <a:rPr lang="es-ES" sz="2400" dirty="0">
                <a:solidFill>
                  <a:srgbClr val="FFC000"/>
                </a:solidFill>
                <a:latin typeface="Calibri" pitchFamily="34" charset="0"/>
              </a:rPr>
              <a:t>Biblia en capítulos en 1205, antes de la </a:t>
            </a:r>
            <a:br>
              <a:rPr lang="es-ES" sz="2400" dirty="0">
                <a:solidFill>
                  <a:srgbClr val="FFC000"/>
                </a:solidFill>
                <a:latin typeface="Calibri" pitchFamily="34" charset="0"/>
              </a:rPr>
            </a:br>
            <a:r>
              <a:rPr lang="es-ES" sz="2400" dirty="0">
                <a:solidFill>
                  <a:srgbClr val="FFC000"/>
                </a:solidFill>
                <a:latin typeface="Calibri" pitchFamily="34" charset="0"/>
              </a:rPr>
              <a:t>invención de la imprenta.</a:t>
            </a:r>
          </a:p>
          <a:p>
            <a:pPr>
              <a:lnSpc>
                <a:spcPct val="90000"/>
              </a:lnSpc>
              <a:spcAft>
                <a:spcPct val="60000"/>
              </a:spcAft>
            </a:pPr>
            <a:r>
              <a:rPr lang="es-ES" sz="2400" dirty="0">
                <a:solidFill>
                  <a:schemeClr val="bg1"/>
                </a:solidFill>
                <a:latin typeface="Calibri" pitchFamily="34" charset="0"/>
              </a:rPr>
              <a:t>(A veces se le da el crédito a su contemporáneo </a:t>
            </a:r>
            <a:br>
              <a:rPr lang="es-ES" sz="2400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400" dirty="0">
                <a:solidFill>
                  <a:schemeClr val="bg1"/>
                </a:solidFill>
                <a:latin typeface="Calibri" pitchFamily="34" charset="0"/>
              </a:rPr>
              <a:t>Hugo de </a:t>
            </a:r>
            <a:r>
              <a:rPr lang="es-ES" sz="2400" dirty="0" err="1">
                <a:solidFill>
                  <a:schemeClr val="bg1"/>
                </a:solidFill>
                <a:latin typeface="Calibri" pitchFamily="34" charset="0"/>
              </a:rPr>
              <a:t>Sancto</a:t>
            </a:r>
            <a:r>
              <a:rPr lang="es-ES" sz="2400" dirty="0">
                <a:solidFill>
                  <a:schemeClr val="bg1"/>
                </a:solidFill>
                <a:latin typeface="Calibri" pitchFamily="34" charset="0"/>
              </a:rPr>
              <a:t> Caro. Él fue el primero en hacer </a:t>
            </a:r>
            <a:br>
              <a:rPr lang="es-ES" sz="2400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400" dirty="0">
                <a:solidFill>
                  <a:schemeClr val="bg1"/>
                </a:solidFill>
                <a:latin typeface="Calibri" pitchFamily="34" charset="0"/>
              </a:rPr>
              <a:t>una Concordancia de la Biblia).</a:t>
            </a:r>
          </a:p>
          <a:p>
            <a:pPr>
              <a:lnSpc>
                <a:spcPct val="90000"/>
              </a:lnSpc>
              <a:spcAft>
                <a:spcPct val="60000"/>
              </a:spcAft>
            </a:pPr>
            <a:r>
              <a:rPr lang="es-ES" sz="2400" dirty="0">
                <a:solidFill>
                  <a:srgbClr val="FFC000"/>
                </a:solidFill>
                <a:latin typeface="Calibri" pitchFamily="34" charset="0"/>
              </a:rPr>
              <a:t>Roberto </a:t>
            </a:r>
            <a:r>
              <a:rPr lang="es-ES" sz="2400" dirty="0" err="1">
                <a:solidFill>
                  <a:srgbClr val="FFC000"/>
                </a:solidFill>
                <a:latin typeface="Calibri" pitchFamily="34" charset="0"/>
              </a:rPr>
              <a:t>Estienne</a:t>
            </a:r>
            <a:r>
              <a:rPr lang="es-ES" sz="2400" dirty="0">
                <a:solidFill>
                  <a:srgbClr val="FFC000"/>
                </a:solidFill>
                <a:latin typeface="Calibri" pitchFamily="34" charset="0"/>
              </a:rPr>
              <a:t> (</a:t>
            </a:r>
            <a:r>
              <a:rPr lang="es-ES" sz="2400" dirty="0" err="1">
                <a:solidFill>
                  <a:srgbClr val="FFC000"/>
                </a:solidFill>
                <a:latin typeface="Calibri" pitchFamily="34" charset="0"/>
              </a:rPr>
              <a:t>Estefanus</a:t>
            </a:r>
            <a:r>
              <a:rPr lang="es-ES" sz="2400" dirty="0">
                <a:solidFill>
                  <a:srgbClr val="FFC000"/>
                </a:solidFill>
                <a:latin typeface="Calibri" pitchFamily="34" charset="0"/>
              </a:rPr>
              <a:t>) fue el primero en </a:t>
            </a:r>
            <a:br>
              <a:rPr lang="es-ES" sz="2400" dirty="0">
                <a:solidFill>
                  <a:srgbClr val="FFC000"/>
                </a:solidFill>
                <a:latin typeface="Calibri" pitchFamily="34" charset="0"/>
              </a:rPr>
            </a:br>
            <a:r>
              <a:rPr lang="es-ES" sz="2400" dirty="0">
                <a:solidFill>
                  <a:srgbClr val="FFC000"/>
                </a:solidFill>
                <a:latin typeface="Calibri" pitchFamily="34" charset="0"/>
              </a:rPr>
              <a:t>imprimir Biblias con los capítulos divididos en versículos:</a:t>
            </a:r>
          </a:p>
          <a:p>
            <a:pPr>
              <a:lnSpc>
                <a:spcPct val="90000"/>
              </a:lnSpc>
              <a:spcAft>
                <a:spcPct val="60000"/>
              </a:spcAft>
            </a:pPr>
            <a:r>
              <a:rPr lang="es-ES" sz="2400" dirty="0">
                <a:solidFill>
                  <a:srgbClr val="FFC000"/>
                </a:solidFill>
                <a:latin typeface="Calibri" pitchFamily="34" charset="0"/>
              </a:rPr>
              <a:t>      - El Nuevo Testamento en griego en 1551</a:t>
            </a:r>
          </a:p>
          <a:p>
            <a:pPr>
              <a:lnSpc>
                <a:spcPct val="90000"/>
              </a:lnSpc>
              <a:spcAft>
                <a:spcPct val="60000"/>
              </a:spcAft>
            </a:pPr>
            <a:r>
              <a:rPr lang="es-ES" sz="2400" dirty="0">
                <a:solidFill>
                  <a:srgbClr val="FFC000"/>
                </a:solidFill>
                <a:latin typeface="Calibri" pitchFamily="34" charset="0"/>
              </a:rPr>
              <a:t>      - El Antiguo Testamento en hebreo en 1571</a:t>
            </a:r>
          </a:p>
          <a:p>
            <a:pPr>
              <a:lnSpc>
                <a:spcPct val="90000"/>
              </a:lnSpc>
              <a:spcAft>
                <a:spcPct val="60000"/>
              </a:spcAft>
            </a:pPr>
            <a:r>
              <a:rPr lang="es-ES" sz="2400" dirty="0">
                <a:solidFill>
                  <a:schemeClr val="bg1"/>
                </a:solidFill>
                <a:latin typeface="Calibri" pitchFamily="34" charset="0"/>
              </a:rPr>
              <a:t>Esto facilitó mucho la lectura pública en las congregaciones.</a:t>
            </a:r>
          </a:p>
        </p:txBody>
      </p:sp>
      <p:pic>
        <p:nvPicPr>
          <p:cNvPr id="51203" name="Picture 4"/>
          <p:cNvPicPr>
            <a:picLocks noChangeAspect="1" noChangeArrowheads="1"/>
          </p:cNvPicPr>
          <p:nvPr/>
        </p:nvPicPr>
        <p:blipFill>
          <a:blip r:embed="rId3" cstate="print"/>
          <a:srcRect r="2934"/>
          <a:stretch>
            <a:fillRect/>
          </a:stretch>
        </p:blipFill>
        <p:spPr bwMode="auto">
          <a:xfrm>
            <a:off x="6515100" y="981075"/>
            <a:ext cx="25209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3250" name="Picture 5" descr="300px-Cuevas_qumran"/>
          <p:cNvPicPr>
            <a:picLocks noChangeAspect="1" noChangeArrowheads="1"/>
          </p:cNvPicPr>
          <p:nvPr/>
        </p:nvPicPr>
        <p:blipFill>
          <a:blip r:embed="rId3" cstate="print"/>
          <a:srcRect r="874" b="1566"/>
          <a:stretch>
            <a:fillRect/>
          </a:stretch>
        </p:blipFill>
        <p:spPr bwMode="auto">
          <a:xfrm>
            <a:off x="650875" y="115888"/>
            <a:ext cx="3776663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Picture 6" descr="Dead_Sea_Scrolls_Ma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0"/>
            <a:ext cx="2576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2" name="Rectangle 7"/>
          <p:cNvSpPr>
            <a:spLocks noChangeArrowheads="1"/>
          </p:cNvSpPr>
          <p:nvPr/>
        </p:nvSpPr>
        <p:spPr bwMode="auto">
          <a:xfrm>
            <a:off x="107950" y="5940425"/>
            <a:ext cx="49752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Cuevas descubiertas en 1947</a:t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Mar Muerto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83971" name="Picture 3" descr="beduino_qumrán_rol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638" y="41275"/>
            <a:ext cx="7561262" cy="6711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84995" name="Picture 3" descr="deadseascro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738" y="3021013"/>
            <a:ext cx="4968875" cy="3721100"/>
          </a:xfrm>
          <a:prstGeom prst="rect">
            <a:avLst/>
          </a:prstGeom>
          <a:noFill/>
        </p:spPr>
      </p:pic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-36513" y="1315909"/>
            <a:ext cx="890077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452438" indent="-452438">
              <a:buFontTx/>
              <a:buChar char="•"/>
            </a:pPr>
            <a:r>
              <a:rPr lang="es-ES" sz="3200" dirty="0">
                <a:solidFill>
                  <a:schemeClr val="bg1"/>
                </a:solidFill>
                <a:latin typeface="Calibri" pitchFamily="34" charset="0"/>
              </a:rPr>
              <a:t>11 cuevas cerca de Jericó</a:t>
            </a:r>
          </a:p>
          <a:p>
            <a:pPr marL="452438" indent="-452438">
              <a:buFontTx/>
              <a:buChar char="•"/>
            </a:pPr>
            <a:r>
              <a:rPr lang="es-ES" sz="3200" dirty="0">
                <a:solidFill>
                  <a:schemeClr val="bg1"/>
                </a:solidFill>
                <a:latin typeface="Calibri" pitchFamily="34" charset="0"/>
              </a:rPr>
              <a:t>Descubiertas en 1946 por </a:t>
            </a:r>
            <a:r>
              <a:rPr lang="es-ES" sz="3200" dirty="0" smtClean="0">
                <a:solidFill>
                  <a:schemeClr val="bg1"/>
                </a:solidFill>
                <a:latin typeface="Calibri" pitchFamily="34" charset="0"/>
              </a:rPr>
              <a:t>un pastor </a:t>
            </a:r>
            <a:r>
              <a:rPr lang="es-ES" sz="3200" dirty="0">
                <a:solidFill>
                  <a:schemeClr val="bg1"/>
                </a:solidFill>
                <a:latin typeface="Calibri" pitchFamily="34" charset="0"/>
              </a:rPr>
              <a:t>beduino</a:t>
            </a:r>
          </a:p>
          <a:p>
            <a:pPr marL="452438" indent="-452438">
              <a:buFontTx/>
              <a:buChar char="•"/>
            </a:pPr>
            <a:r>
              <a:rPr lang="es-ES" sz="3200" dirty="0">
                <a:solidFill>
                  <a:schemeClr val="bg1"/>
                </a:solidFill>
                <a:latin typeface="Calibri" pitchFamily="34" charset="0"/>
              </a:rPr>
              <a:t>900 fragmentos de material bíblico y extra-bíblico</a:t>
            </a:r>
          </a:p>
          <a:p>
            <a:pPr marL="452438" indent="-452438">
              <a:buFontTx/>
              <a:buChar char="•"/>
            </a:pPr>
            <a:r>
              <a:rPr lang="es-ES" sz="3200" dirty="0">
                <a:solidFill>
                  <a:srgbClr val="FFC000"/>
                </a:solidFill>
                <a:latin typeface="Calibri" pitchFamily="34" charset="0"/>
              </a:rPr>
              <a:t>Partes de todo </a:t>
            </a:r>
            <a:br>
              <a:rPr lang="es-ES" sz="3200" dirty="0">
                <a:solidFill>
                  <a:srgbClr val="FFC000"/>
                </a:solidFill>
                <a:latin typeface="Calibri" pitchFamily="34" charset="0"/>
              </a:rPr>
            </a:br>
            <a:r>
              <a:rPr lang="es-ES" sz="3200" dirty="0">
                <a:solidFill>
                  <a:srgbClr val="FFC000"/>
                </a:solidFill>
                <a:latin typeface="Calibri" pitchFamily="34" charset="0"/>
              </a:rPr>
              <a:t>el AT, menos Ester</a:t>
            </a:r>
            <a:r>
              <a:rPr lang="es-ES" sz="3200" dirty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marL="452438" indent="-452438">
              <a:buFontTx/>
              <a:buChar char="•"/>
            </a:pPr>
            <a:r>
              <a:rPr lang="es-ES" sz="3200" dirty="0">
                <a:solidFill>
                  <a:schemeClr val="bg1"/>
                </a:solidFill>
                <a:latin typeface="Calibri" pitchFamily="34" charset="0"/>
              </a:rPr>
              <a:t>Pergaminos de casi</a:t>
            </a:r>
            <a:br>
              <a:rPr lang="es-ES" sz="3200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3200" dirty="0">
                <a:solidFill>
                  <a:schemeClr val="bg1"/>
                </a:solidFill>
                <a:latin typeface="Calibri" pitchFamily="34" charset="0"/>
              </a:rPr>
              <a:t>9 metros de largo</a:t>
            </a:r>
          </a:p>
          <a:p>
            <a:pPr marL="452438" indent="-452438">
              <a:buFontTx/>
              <a:buChar char="•"/>
            </a:pPr>
            <a:r>
              <a:rPr lang="es-ES" sz="3200" dirty="0">
                <a:solidFill>
                  <a:schemeClr val="bg1"/>
                </a:solidFill>
                <a:latin typeface="Calibri" pitchFamily="34" charset="0"/>
              </a:rPr>
              <a:t>Manuscritos de 150 </a:t>
            </a:r>
            <a:br>
              <a:rPr lang="es-ES" sz="3200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3200" dirty="0">
                <a:solidFill>
                  <a:schemeClr val="bg1"/>
                </a:solidFill>
                <a:latin typeface="Calibri" pitchFamily="34" charset="0"/>
              </a:rPr>
              <a:t>años antes de Cristo</a:t>
            </a:r>
          </a:p>
          <a:p>
            <a:pPr marL="452438" indent="-452438" eaLnBrk="0" hangingPunct="0">
              <a:buFontTx/>
              <a:buChar char="•"/>
            </a:pPr>
            <a:endParaRPr lang="es-E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250825" y="339725"/>
            <a:ext cx="62722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3600">
                <a:solidFill>
                  <a:srgbClr val="BDE9D3"/>
                </a:solidFill>
                <a:latin typeface="Calibri" pitchFamily="34" charset="0"/>
              </a:rPr>
              <a:t>Rollos del Mar Muerto (Qumrán)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5298" name="Picture 5" descr="santa_catalina"/>
          <p:cNvPicPr>
            <a:picLocks noChangeAspect="1" noChangeArrowheads="1"/>
          </p:cNvPicPr>
          <p:nvPr/>
        </p:nvPicPr>
        <p:blipFill>
          <a:blip r:embed="rId3" cstate="print"/>
          <a:srcRect t="3166" b="1491"/>
          <a:stretch>
            <a:fillRect/>
          </a:stretch>
        </p:blipFill>
        <p:spPr bwMode="auto">
          <a:xfrm>
            <a:off x="179388" y="46038"/>
            <a:ext cx="8785225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Rectangle 6"/>
          <p:cNvSpPr>
            <a:spLocks noChangeArrowheads="1"/>
          </p:cNvSpPr>
          <p:nvPr/>
        </p:nvSpPr>
        <p:spPr bwMode="auto">
          <a:xfrm>
            <a:off x="250825" y="5821363"/>
            <a:ext cx="867410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85000"/>
              </a:lnSpc>
            </a:pPr>
            <a:r>
              <a:rPr lang="es-ES" sz="3200">
                <a:solidFill>
                  <a:srgbClr val="BDE9D3"/>
                </a:solidFill>
                <a:latin typeface="Calibri" pitchFamily="34" charset="0"/>
              </a:rPr>
              <a:t>Monasterio Santa Catalina</a:t>
            </a: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 al pie del Monte Sinaí</a:t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Aquí Tischendorf encontró el Códice Sinaítico 1859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7346" name="Picture 6" descr="sinaiticus_codex_open_book"/>
          <p:cNvPicPr>
            <a:picLocks noChangeAspect="1" noChangeArrowheads="1"/>
          </p:cNvPicPr>
          <p:nvPr/>
        </p:nvPicPr>
        <p:blipFill>
          <a:blip r:embed="rId3" cstate="print"/>
          <a:srcRect t="4182" b="10732"/>
          <a:stretch>
            <a:fillRect/>
          </a:stretch>
        </p:blipFill>
        <p:spPr bwMode="auto">
          <a:xfrm>
            <a:off x="179388" y="188913"/>
            <a:ext cx="878522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Rectangle 7"/>
          <p:cNvSpPr>
            <a:spLocks noChangeArrowheads="1"/>
          </p:cNvSpPr>
          <p:nvPr/>
        </p:nvSpPr>
        <p:spPr bwMode="auto">
          <a:xfrm>
            <a:off x="323850" y="4737145"/>
            <a:ext cx="7609712" cy="201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85000"/>
              </a:lnSpc>
              <a:spcAft>
                <a:spcPct val="50000"/>
              </a:spcAft>
            </a:pPr>
            <a:r>
              <a:rPr lang="es-ES" sz="3200" dirty="0">
                <a:solidFill>
                  <a:srgbClr val="BDE9D3"/>
                </a:solidFill>
                <a:latin typeface="Calibri" pitchFamily="34" charset="0"/>
              </a:rPr>
              <a:t>Códice </a:t>
            </a:r>
            <a:r>
              <a:rPr lang="es-ES" sz="3200" dirty="0" err="1">
                <a:solidFill>
                  <a:srgbClr val="BDE9D3"/>
                </a:solidFill>
                <a:latin typeface="Calibri" pitchFamily="34" charset="0"/>
              </a:rPr>
              <a:t>Sinaítico</a:t>
            </a:r>
            <a:endParaRPr lang="es-ES" sz="3200" dirty="0">
              <a:solidFill>
                <a:srgbClr val="BDE9D3"/>
              </a:solidFill>
              <a:latin typeface="Calibri" pitchFamily="34" charset="0"/>
            </a:endParaRPr>
          </a:p>
          <a:p>
            <a:pPr>
              <a:lnSpc>
                <a:spcPct val="85000"/>
              </a:lnSpc>
              <a:spcAft>
                <a:spcPct val="50000"/>
              </a:spcAft>
            </a:pPr>
            <a:r>
              <a:rPr lang="es-ES" sz="3200" dirty="0">
                <a:solidFill>
                  <a:schemeClr val="bg1"/>
                </a:solidFill>
                <a:latin typeface="Calibri" pitchFamily="34" charset="0"/>
              </a:rPr>
              <a:t>Año 350 de nuestra era</a:t>
            </a:r>
            <a:br>
              <a:rPr lang="es-ES" sz="3200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3200" dirty="0" smtClean="0">
                <a:solidFill>
                  <a:schemeClr val="bg1"/>
                </a:solidFill>
                <a:latin typeface="Calibri" pitchFamily="34" charset="0"/>
              </a:rPr>
              <a:t>Manuscrito </a:t>
            </a:r>
            <a:r>
              <a:rPr lang="es-ES" sz="3200" dirty="0">
                <a:solidFill>
                  <a:schemeClr val="bg1"/>
                </a:solidFill>
                <a:latin typeface="Calibri" pitchFamily="34" charset="0"/>
              </a:rPr>
              <a:t>uncial completo de toda la Biblia</a:t>
            </a:r>
            <a:br>
              <a:rPr lang="es-ES" sz="3200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3200" dirty="0" err="1">
                <a:solidFill>
                  <a:schemeClr val="bg1"/>
                </a:solidFill>
                <a:latin typeface="Calibri" pitchFamily="34" charset="0"/>
              </a:rPr>
              <a:t>Tischendorf</a:t>
            </a:r>
            <a:r>
              <a:rPr lang="es-ES" sz="3200" dirty="0">
                <a:solidFill>
                  <a:schemeClr val="bg1"/>
                </a:solidFill>
                <a:latin typeface="Calibri" pitchFamily="34" charset="0"/>
              </a:rPr>
              <a:t>, 1859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394" name="Rectangle 5"/>
          <p:cNvSpPr>
            <a:spLocks noChangeArrowheads="1"/>
          </p:cNvSpPr>
          <p:nvPr/>
        </p:nvSpPr>
        <p:spPr bwMode="auto">
          <a:xfrm>
            <a:off x="1331913" y="0"/>
            <a:ext cx="64579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" sz="4800">
                <a:solidFill>
                  <a:schemeClr val="bg1"/>
                </a:solidFill>
                <a:latin typeface="Calibri" pitchFamily="34" charset="0"/>
              </a:rPr>
              <a:t>3. La traducción del texto</a:t>
            </a:r>
          </a:p>
        </p:txBody>
      </p:sp>
      <p:pic>
        <p:nvPicPr>
          <p:cNvPr id="59395" name="Picture 6" descr="SCAN00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1052513"/>
            <a:ext cx="3687763" cy="561657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1442" name="Picture 8" descr="Targum(180px)_SigloXI"/>
          <p:cNvPicPr>
            <a:picLocks noChangeAspect="1" noChangeArrowheads="1"/>
          </p:cNvPicPr>
          <p:nvPr/>
        </p:nvPicPr>
        <p:blipFill>
          <a:blip r:embed="rId3" cstate="print"/>
          <a:srcRect b="3369"/>
          <a:stretch>
            <a:fillRect/>
          </a:stretch>
        </p:blipFill>
        <p:spPr bwMode="auto">
          <a:xfrm>
            <a:off x="119063" y="509588"/>
            <a:ext cx="5173662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Rectangle 9"/>
          <p:cNvSpPr>
            <a:spLocks noChangeArrowheads="1"/>
          </p:cNvSpPr>
          <p:nvPr/>
        </p:nvSpPr>
        <p:spPr bwMode="auto">
          <a:xfrm>
            <a:off x="5435600" y="457200"/>
            <a:ext cx="3659188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sz="3200">
                <a:solidFill>
                  <a:srgbClr val="BDE9D3"/>
                </a:solidFill>
                <a:latin typeface="Calibri" pitchFamily="34" charset="0"/>
              </a:rPr>
              <a:t>El Tárgum</a:t>
            </a:r>
          </a:p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Copia del siglo XI, encontrada en Irak</a:t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endParaRPr lang="es-ES" sz="32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Antiguo Testamento traducido del hebreo al arameo</a:t>
            </a:r>
          </a:p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 </a:t>
            </a:r>
          </a:p>
          <a:p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Data del tiempo del Segundo Templo (Esdras)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3490" name="Picture 5" descr="180px-Peshitta464_Ex13_14al16_Amida_año_4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00013"/>
            <a:ext cx="4014787" cy="666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Rectangle 6"/>
          <p:cNvSpPr>
            <a:spLocks noChangeArrowheads="1"/>
          </p:cNvSpPr>
          <p:nvPr/>
        </p:nvSpPr>
        <p:spPr bwMode="auto">
          <a:xfrm>
            <a:off x="4633913" y="1658938"/>
            <a:ext cx="4162425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" sz="3200">
                <a:solidFill>
                  <a:srgbClr val="BDE9D3"/>
                </a:solidFill>
                <a:latin typeface="Calibri" pitchFamily="34" charset="0"/>
              </a:rPr>
              <a:t>Biblia Peshitta</a:t>
            </a: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Éxodo 13.14 - 16</a:t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endParaRPr lang="es-ES" sz="320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Siríaco (arameo)</a:t>
            </a:r>
            <a:br>
              <a:rPr lang="es-ES" sz="3200">
                <a:solidFill>
                  <a:schemeClr val="bg1"/>
                </a:solidFill>
                <a:latin typeface="Calibri" pitchFamily="34" charset="0"/>
              </a:rPr>
            </a:br>
            <a:endParaRPr lang="es-ES" sz="320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s-ES" sz="3200">
                <a:solidFill>
                  <a:schemeClr val="bg1"/>
                </a:solidFill>
                <a:latin typeface="Calibri" pitchFamily="34" charset="0"/>
              </a:rPr>
              <a:t>Año 464 de nuestra era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38" name="Rectangle 5"/>
          <p:cNvSpPr>
            <a:spLocks noChangeArrowheads="1"/>
          </p:cNvSpPr>
          <p:nvPr/>
        </p:nvSpPr>
        <p:spPr bwMode="auto">
          <a:xfrm>
            <a:off x="73025" y="760413"/>
            <a:ext cx="8963025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800">
                <a:solidFill>
                  <a:schemeClr val="bg1"/>
                </a:solidFill>
                <a:latin typeface="Calibri" pitchFamily="34" charset="0"/>
              </a:rPr>
              <a:t>Traducción de todo el Antiguo Testamento hebreo al griego, en Alejandría, Egipto, por 72 judíos.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800">
                <a:solidFill>
                  <a:schemeClr val="bg1"/>
                </a:solidFill>
                <a:latin typeface="Calibri" pitchFamily="34" charset="0"/>
              </a:rPr>
              <a:t>Por mandato de Ptolomeo II Filadelfo.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800">
                <a:solidFill>
                  <a:schemeClr val="bg1"/>
                </a:solidFill>
                <a:latin typeface="Calibri" pitchFamily="34" charset="0"/>
              </a:rPr>
              <a:t>Entre 200 y 300 </a:t>
            </a:r>
            <a:br>
              <a:rPr lang="es-ES" sz="28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800">
                <a:solidFill>
                  <a:schemeClr val="bg1"/>
                </a:solidFill>
                <a:latin typeface="Calibri" pitchFamily="34" charset="0"/>
              </a:rPr>
              <a:t>años antes de </a:t>
            </a:r>
            <a:br>
              <a:rPr lang="es-ES" sz="28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800">
                <a:solidFill>
                  <a:schemeClr val="bg1"/>
                </a:solidFill>
                <a:latin typeface="Calibri" pitchFamily="34" charset="0"/>
              </a:rPr>
              <a:t>Cristo.</a:t>
            </a:r>
          </a:p>
        </p:txBody>
      </p:sp>
      <p:sp>
        <p:nvSpPr>
          <p:cNvPr id="65539" name="Rectangle 6"/>
          <p:cNvSpPr>
            <a:spLocks noChangeArrowheads="1"/>
          </p:cNvSpPr>
          <p:nvPr/>
        </p:nvSpPr>
        <p:spPr bwMode="auto">
          <a:xfrm>
            <a:off x="0" y="0"/>
            <a:ext cx="66055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3200">
                <a:solidFill>
                  <a:srgbClr val="BDE9D3"/>
                </a:solidFill>
                <a:latin typeface="Calibri" pitchFamily="34" charset="0"/>
              </a:rPr>
              <a:t>Biblia Septuaginta, o "De los 70", o LXX</a:t>
            </a:r>
          </a:p>
        </p:txBody>
      </p:sp>
      <p:pic>
        <p:nvPicPr>
          <p:cNvPr id="65540" name="Picture 7" descr="Mapa_alejandr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113" y="2273300"/>
            <a:ext cx="5865812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86" name="Rectangle 8"/>
          <p:cNvSpPr>
            <a:spLocks noChangeArrowheads="1"/>
          </p:cNvSpPr>
          <p:nvPr/>
        </p:nvSpPr>
        <p:spPr bwMode="auto">
          <a:xfrm>
            <a:off x="322263" y="615950"/>
            <a:ext cx="6049962" cy="625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Según el traductor Sir </a:t>
            </a:r>
            <a:r>
              <a:rPr lang="es-ES" sz="2800" dirty="0" err="1">
                <a:solidFill>
                  <a:schemeClr val="bg1"/>
                </a:solidFill>
                <a:latin typeface="Calibri" pitchFamily="34" charset="0"/>
              </a:rPr>
              <a:t>Lancelot</a:t>
            </a: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 C. L. </a:t>
            </a:r>
            <a:r>
              <a:rPr lang="es-ES" sz="2800" dirty="0" err="1">
                <a:solidFill>
                  <a:schemeClr val="bg1"/>
                </a:solidFill>
                <a:latin typeface="Calibri" pitchFamily="34" charset="0"/>
              </a:rPr>
              <a:t>Brenton</a:t>
            </a: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, la </a:t>
            </a:r>
            <a:r>
              <a:rPr lang="es-ES" sz="2800" dirty="0" err="1">
                <a:solidFill>
                  <a:schemeClr val="bg1"/>
                </a:solidFill>
                <a:latin typeface="Calibri" pitchFamily="34" charset="0"/>
              </a:rPr>
              <a:t>Septuaginta</a:t>
            </a: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 incluyó libros y capítulos apócrifos (</a:t>
            </a:r>
            <a:r>
              <a:rPr lang="es-ES" sz="2800" dirty="0" err="1">
                <a:solidFill>
                  <a:schemeClr val="bg1"/>
                </a:solidFill>
                <a:latin typeface="Calibri" pitchFamily="34" charset="0"/>
              </a:rPr>
              <a:t>Deuterocanónicos</a:t>
            </a: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):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I Esdras (9), </a:t>
            </a:r>
            <a:r>
              <a:rPr lang="es-ES" sz="2800" dirty="0" smtClean="0">
                <a:solidFill>
                  <a:srgbClr val="FFC000"/>
                </a:solidFill>
                <a:latin typeface="Calibri" pitchFamily="34" charset="0"/>
              </a:rPr>
              <a:t>Tobías (14), Sabiduría (19), Eclesiástico (51), </a:t>
            </a:r>
            <a:r>
              <a:rPr lang="es-ES" sz="2800" dirty="0" err="1" smtClean="0">
                <a:solidFill>
                  <a:srgbClr val="FFC000"/>
                </a:solidFill>
                <a:latin typeface="Calibri" pitchFamily="34" charset="0"/>
              </a:rPr>
              <a:t>Baruc</a:t>
            </a:r>
            <a:r>
              <a:rPr lang="es-ES" sz="2800" dirty="0" smtClean="0">
                <a:solidFill>
                  <a:srgbClr val="FFC000"/>
                </a:solidFill>
                <a:latin typeface="Calibri" pitchFamily="34" charset="0"/>
              </a:rPr>
              <a:t> (5), Judith (23),</a:t>
            </a:r>
            <a:r>
              <a:rPr lang="es-ES" sz="28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Epístola Jeremías (1), </a:t>
            </a:r>
            <a:r>
              <a:rPr lang="es-ES" sz="2800" dirty="0">
                <a:solidFill>
                  <a:srgbClr val="7030A0"/>
                </a:solidFill>
                <a:latin typeface="Calibri" pitchFamily="34" charset="0"/>
              </a:rPr>
              <a:t>Cántico </a:t>
            </a:r>
            <a:r>
              <a:rPr lang="es-ES" sz="2800" dirty="0" smtClean="0">
                <a:solidFill>
                  <a:srgbClr val="7030A0"/>
                </a:solidFill>
                <a:latin typeface="Calibri" pitchFamily="34" charset="0"/>
              </a:rPr>
              <a:t>de </a:t>
            </a:r>
            <a:r>
              <a:rPr lang="es-ES" sz="2800" dirty="0">
                <a:solidFill>
                  <a:srgbClr val="7030A0"/>
                </a:solidFill>
                <a:latin typeface="Calibri" pitchFamily="34" charset="0"/>
              </a:rPr>
              <a:t>los Tres Jóvenes (1), Susana y los Dos Viejos (1), Bel y el Dragón (1)</a:t>
            </a:r>
            <a:r>
              <a:rPr lang="es-ES" sz="2800" dirty="0">
                <a:solidFill>
                  <a:srgbClr val="FFC000"/>
                </a:solidFill>
                <a:latin typeface="Calibri" pitchFamily="34" charset="0"/>
              </a:rPr>
              <a:t>, </a:t>
            </a:r>
            <a:r>
              <a:rPr lang="es-ES" sz="2800" dirty="0" err="1">
                <a:solidFill>
                  <a:srgbClr val="FFC000"/>
                </a:solidFill>
                <a:latin typeface="Calibri" pitchFamily="34" charset="0"/>
              </a:rPr>
              <a:t>Macabeos</a:t>
            </a:r>
            <a:r>
              <a:rPr lang="es-ES" sz="2800" dirty="0">
                <a:solidFill>
                  <a:srgbClr val="FFC000"/>
                </a:solidFill>
                <a:latin typeface="Calibri" pitchFamily="34" charset="0"/>
              </a:rPr>
              <a:t> I (</a:t>
            </a:r>
            <a:r>
              <a:rPr lang="es-ES" sz="2800" dirty="0" smtClean="0">
                <a:solidFill>
                  <a:srgbClr val="FFC000"/>
                </a:solidFill>
                <a:latin typeface="Calibri" pitchFamily="34" charset="0"/>
              </a:rPr>
              <a:t>16), </a:t>
            </a:r>
            <a:r>
              <a:rPr lang="es-ES" sz="2800" dirty="0" err="1" smtClean="0">
                <a:solidFill>
                  <a:srgbClr val="FFC000"/>
                </a:solidFill>
                <a:latin typeface="Calibri" pitchFamily="34" charset="0"/>
              </a:rPr>
              <a:t>Macabeos</a:t>
            </a:r>
            <a:r>
              <a:rPr lang="es-ES" sz="2800" dirty="0" smtClean="0">
                <a:solidFill>
                  <a:srgbClr val="FFC000"/>
                </a:solidFill>
                <a:latin typeface="Calibri" pitchFamily="34" charset="0"/>
              </a:rPr>
              <a:t> </a:t>
            </a:r>
            <a:r>
              <a:rPr lang="es-ES" sz="2800" dirty="0">
                <a:solidFill>
                  <a:srgbClr val="FFC000"/>
                </a:solidFill>
                <a:latin typeface="Calibri" pitchFamily="34" charset="0"/>
              </a:rPr>
              <a:t>II (15)</a:t>
            </a: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s-ES" sz="2800" dirty="0" err="1">
                <a:solidFill>
                  <a:schemeClr val="bg1"/>
                </a:solidFill>
                <a:latin typeface="Calibri" pitchFamily="34" charset="0"/>
              </a:rPr>
              <a:t>Macabeos</a:t>
            </a: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 III (7), </a:t>
            </a:r>
            <a:r>
              <a:rPr lang="es-ES" sz="2800" dirty="0" err="1">
                <a:solidFill>
                  <a:schemeClr val="bg1"/>
                </a:solidFill>
                <a:latin typeface="Calibri" pitchFamily="34" charset="0"/>
              </a:rPr>
              <a:t>Macabeos</a:t>
            </a: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 IV (18), Oración de Manasés (1), </a:t>
            </a:r>
            <a:r>
              <a:rPr lang="es-ES" sz="2800" dirty="0" smtClean="0">
                <a:solidFill>
                  <a:schemeClr val="bg1"/>
                </a:solidFill>
                <a:latin typeface="Calibri" pitchFamily="34" charset="0"/>
              </a:rPr>
              <a:t>Salmo </a:t>
            </a: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151 (1)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800" dirty="0">
                <a:solidFill>
                  <a:schemeClr val="bg1"/>
                </a:solidFill>
                <a:latin typeface="Calibri" pitchFamily="34" charset="0"/>
              </a:rPr>
              <a:t>De aquí derivan cambios de contenido en algunas Biblias. Por no estar en el Canon Masorético hebreo, Lutero los rechazó.</a:t>
            </a:r>
          </a:p>
        </p:txBody>
      </p:sp>
      <p:sp>
        <p:nvSpPr>
          <p:cNvPr id="67587" name="Rectangle 6"/>
          <p:cNvSpPr>
            <a:spLocks noChangeArrowheads="1"/>
          </p:cNvSpPr>
          <p:nvPr/>
        </p:nvSpPr>
        <p:spPr bwMode="auto">
          <a:xfrm>
            <a:off x="0" y="0"/>
            <a:ext cx="66055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3200">
                <a:solidFill>
                  <a:srgbClr val="BDE9D3"/>
                </a:solidFill>
                <a:latin typeface="Calibri" pitchFamily="34" charset="0"/>
              </a:rPr>
              <a:t>Biblia Septuaginta, o "De los 70", o LXX</a:t>
            </a:r>
          </a:p>
        </p:txBody>
      </p:sp>
      <p:pic>
        <p:nvPicPr>
          <p:cNvPr id="67588" name="Picture 5" descr="high_priest"/>
          <p:cNvPicPr>
            <a:picLocks noChangeAspect="1" noChangeArrowheads="1"/>
          </p:cNvPicPr>
          <p:nvPr/>
        </p:nvPicPr>
        <p:blipFill>
          <a:blip r:embed="rId3" cstate="print"/>
          <a:srcRect l="4572" r="4509"/>
          <a:stretch>
            <a:fillRect/>
          </a:stretch>
        </p:blipFill>
        <p:spPr bwMode="auto">
          <a:xfrm>
            <a:off x="6588125" y="765175"/>
            <a:ext cx="2393950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725" name="Group 125"/>
          <p:cNvGraphicFramePr>
            <a:graphicFrameLocks noGrp="1"/>
          </p:cNvGraphicFramePr>
          <p:nvPr/>
        </p:nvGraphicFramePr>
        <p:xfrm>
          <a:off x="107950" y="1125538"/>
          <a:ext cx="8964613" cy="5608320"/>
        </p:xfrm>
        <a:graphic>
          <a:graphicData uri="http://schemas.openxmlformats.org/drawingml/2006/table">
            <a:tbl>
              <a:tblPr/>
              <a:tblGrid>
                <a:gridCol w="4392613"/>
                <a:gridCol w="4572000"/>
              </a:tblGrid>
              <a:tr h="720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Hebreo Masorético</a:t>
                      </a: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Reina-Valera 1960, KJV, etc.</a:t>
                      </a:r>
                      <a:endParaRPr kumimoji="0" lang="es-MX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Septuaginta, Vulgata, algunas Biblias Católicas, etc.</a:t>
                      </a:r>
                      <a:endParaRPr kumimoji="0" lang="es-MX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206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 – 8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0675">
                <a:tc>
                  <a:txBody>
                    <a:bodyPr/>
                    <a:lstStyle/>
                    <a:p>
                      <a:pPr marL="363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9–10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63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363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11–113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63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10–112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363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114–115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63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113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363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116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63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114–115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363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117–146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63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116–145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363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147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63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146–147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</a:tr>
              <a:tr h="3206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148 – 150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92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151 (Septuaginta)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9667" name="Rectangle 126"/>
          <p:cNvSpPr>
            <a:spLocks noChangeArrowheads="1"/>
          </p:cNvSpPr>
          <p:nvPr/>
        </p:nvSpPr>
        <p:spPr bwMode="auto">
          <a:xfrm>
            <a:off x="0" y="-14288"/>
            <a:ext cx="9144000" cy="106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MX" sz="3200">
                <a:solidFill>
                  <a:srgbClr val="BDE9D3"/>
                </a:solidFill>
                <a:latin typeface="Calibri" pitchFamily="34" charset="0"/>
              </a:rPr>
              <a:t>Razón por los cambios de numeración de los Salmos en diferentes Biblias.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168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100" y="476250"/>
            <a:ext cx="3810000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3" name="Rectangle 7"/>
          <p:cNvSpPr>
            <a:spLocks noChangeArrowheads="1"/>
          </p:cNvSpPr>
          <p:nvPr/>
        </p:nvSpPr>
        <p:spPr bwMode="auto">
          <a:xfrm>
            <a:off x="4176713" y="76200"/>
            <a:ext cx="5003800" cy="66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3200">
                <a:solidFill>
                  <a:srgbClr val="BDE9D3"/>
                </a:solidFill>
                <a:latin typeface="Calibri" pitchFamily="34" charset="0"/>
              </a:rPr>
              <a:t>Biblia Vulgata Latina</a:t>
            </a:r>
            <a:br>
              <a:rPr lang="es-ES" sz="3200">
                <a:solidFill>
                  <a:srgbClr val="BDE9D3"/>
                </a:solidFill>
                <a:latin typeface="Calibri" pitchFamily="34" charset="0"/>
              </a:rPr>
            </a:br>
            <a:r>
              <a:rPr lang="es-ES" sz="3200">
                <a:solidFill>
                  <a:srgbClr val="BDE9D3"/>
                </a:solidFill>
                <a:latin typeface="Calibri" pitchFamily="34" charset="0"/>
              </a:rPr>
              <a:t>"San" Jerónimo, de Estridón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Terminado alrededor del año 405 de nuestra era.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Fue la Biblia Católica durante la Edad Media.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7 libros apócrifos: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Tobit, Judit, Eclesiástico, Sabiduría, Baruc, I y II Macabeos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Capítulos apócrifos en Ester y Daniel.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Parece que Jerónimo no creía que este material apócrifo fuera inspirado, aunque decía que era históricamente útil.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30" name="Rectangle 3"/>
          <p:cNvSpPr>
            <a:spLocks noChangeArrowheads="1"/>
          </p:cNvSpPr>
          <p:nvPr/>
        </p:nvSpPr>
        <p:spPr bwMode="auto">
          <a:xfrm>
            <a:off x="107950" y="4513263"/>
            <a:ext cx="903605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Biblia Alfonsina, 1280, de la Vulgata Latina. (Primera en inglés, de Juan Wycliff, 1380).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Biblia de Alba, 1430. 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Nuevo Testamento de Francisco de Enzinas, 1543.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Traducción del Antiguo Testamento al castellano publicada en la ciudad de Ferrara, Italia, 1553.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s-ES" sz="2000">
                <a:solidFill>
                  <a:schemeClr val="bg1"/>
                </a:solidFill>
                <a:latin typeface="Calibri" pitchFamily="34" charset="0"/>
              </a:rPr>
              <a:t>Nuevo Testamento del Dr. Juan Pérez de Pineda, 1556. ("Julianillo")</a:t>
            </a:r>
          </a:p>
        </p:txBody>
      </p:sp>
      <p:pic>
        <p:nvPicPr>
          <p:cNvPr id="73731" name="Picture 4" descr="biblia_alba_14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6225" y="0"/>
            <a:ext cx="6049963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5778" name="Picture 3" descr="Monasterio_San_Isidoro_Españ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2636838"/>
            <a:ext cx="5930900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9" name="Rectangle 4"/>
          <p:cNvSpPr>
            <a:spLocks noChangeArrowheads="1"/>
          </p:cNvSpPr>
          <p:nvPr/>
        </p:nvSpPr>
        <p:spPr bwMode="auto">
          <a:xfrm>
            <a:off x="144463" y="115888"/>
            <a:ext cx="8999537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s-ES" sz="2800">
                <a:solidFill>
                  <a:srgbClr val="BDE9D3"/>
                </a:solidFill>
                <a:latin typeface="Calibri" pitchFamily="34" charset="0"/>
              </a:rPr>
              <a:t>Monasterio San Isidoro, Sevilla, España</a:t>
            </a: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s-ES" sz="2600">
                <a:solidFill>
                  <a:schemeClr val="bg1"/>
                </a:solidFill>
                <a:latin typeface="Calibri" pitchFamily="34" charset="0"/>
              </a:rPr>
            </a:br>
            <a:r>
              <a:rPr lang="es-ES"/>
              <a:t/>
            </a:r>
            <a:br>
              <a:rPr lang="es-ES"/>
            </a:b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Vivieron aquí dos frailes, Casiodoro de Reina y Cipriano de Valera.</a:t>
            </a:r>
            <a:br>
              <a:rPr lang="es-ES" sz="26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s-ES" sz="26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“Las horas que llaman de coro y rezo, se habían convertido en</a:t>
            </a:r>
            <a:br>
              <a:rPr lang="es-ES" sz="26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explicaciones de la Santa Escritura”.</a:t>
            </a:r>
          </a:p>
        </p:txBody>
      </p:sp>
      <p:sp>
        <p:nvSpPr>
          <p:cNvPr id="75780" name="Rectangle 5"/>
          <p:cNvSpPr>
            <a:spLocks noChangeArrowheads="1"/>
          </p:cNvSpPr>
          <p:nvPr/>
        </p:nvSpPr>
        <p:spPr bwMode="auto">
          <a:xfrm>
            <a:off x="107950" y="2755900"/>
            <a:ext cx="2808288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Reto a la Santa Inquisición.</a:t>
            </a:r>
            <a:br>
              <a:rPr lang="es-ES" sz="26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s-ES" sz="26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Lo abandonaron en 1557, con rumbo a Ginebra.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7826" name="Picture 5" descr="Biblia_del_Oso_CdeR_156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44227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7" name="Rectangle 6"/>
          <p:cNvSpPr>
            <a:spLocks noChangeArrowheads="1"/>
          </p:cNvSpPr>
          <p:nvPr/>
        </p:nvSpPr>
        <p:spPr bwMode="auto">
          <a:xfrm>
            <a:off x="4859338" y="1003300"/>
            <a:ext cx="4284662" cy="452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sz="2800">
                <a:solidFill>
                  <a:srgbClr val="BDE9D3"/>
                </a:solidFill>
                <a:latin typeface="Calibri" pitchFamily="34" charset="0"/>
              </a:rPr>
              <a:t>Biblia del Oso</a:t>
            </a: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s-ES" sz="26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s-ES" sz="26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Primera Biblia traducida del hebreo, arameo y griego al español</a:t>
            </a:r>
            <a:br>
              <a:rPr lang="es-ES" sz="2600">
                <a:solidFill>
                  <a:schemeClr val="bg1"/>
                </a:solidFill>
                <a:latin typeface="Calibri" pitchFamily="34" charset="0"/>
              </a:rPr>
            </a:br>
            <a:endParaRPr lang="es-ES" sz="26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Casiodoro de Reina en 1569</a:t>
            </a:r>
            <a:br>
              <a:rPr lang="es-ES" sz="26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s-ES" sz="2600">
                <a:solidFill>
                  <a:schemeClr val="bg1"/>
                </a:solidFill>
                <a:latin typeface="Calibri" pitchFamily="34" charset="0"/>
              </a:rPr>
            </a:br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Revisada por Cipriano de Valera en 1602</a:t>
            </a:r>
          </a:p>
          <a:p>
            <a:r>
              <a:rPr lang="es-ES" sz="2600">
                <a:solidFill>
                  <a:schemeClr val="bg1"/>
                </a:solidFill>
                <a:latin typeface="Calibri" pitchFamily="34" charset="0"/>
              </a:rPr>
              <a:t>(Biblia del Cántaro)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9874" name="Picture 3" descr="SCAN0011"/>
          <p:cNvPicPr>
            <a:picLocks noChangeAspect="1" noChangeArrowheads="1"/>
          </p:cNvPicPr>
          <p:nvPr/>
        </p:nvPicPr>
        <p:blipFill>
          <a:blip r:embed="rId3" cstate="print"/>
          <a:srcRect l="13585" t="2322" r="13585" b="11546"/>
          <a:stretch>
            <a:fillRect/>
          </a:stretch>
        </p:blipFill>
        <p:spPr bwMode="auto">
          <a:xfrm>
            <a:off x="179388" y="333375"/>
            <a:ext cx="4043362" cy="612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5" name="Rectangle 4"/>
          <p:cNvSpPr>
            <a:spLocks noChangeArrowheads="1"/>
          </p:cNvSpPr>
          <p:nvPr/>
        </p:nvSpPr>
        <p:spPr bwMode="auto">
          <a:xfrm>
            <a:off x="4427538" y="981075"/>
            <a:ext cx="47148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sz="2800">
                <a:solidFill>
                  <a:srgbClr val="BDE9D3"/>
                </a:solidFill>
                <a:latin typeface="Calibri" pitchFamily="34" charset="0"/>
              </a:rPr>
              <a:t>Reina-Valera</a:t>
            </a:r>
          </a:p>
          <a:p>
            <a:r>
              <a:rPr lang="es-ES" sz="2800">
                <a:solidFill>
                  <a:srgbClr val="BDE9D3"/>
                </a:solidFill>
                <a:latin typeface="Calibri" pitchFamily="34" charset="0"/>
              </a:rPr>
              <a:t>Revisión 1960</a:t>
            </a:r>
          </a:p>
          <a:p>
            <a:endParaRPr lang="es-ES" sz="28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ES" sz="2800">
                <a:solidFill>
                  <a:schemeClr val="bg1"/>
                </a:solidFill>
                <a:latin typeface="Calibri" pitchFamily="34" charset="0"/>
              </a:rPr>
              <a:t>Base Textual</a:t>
            </a:r>
          </a:p>
          <a:p>
            <a:r>
              <a:rPr lang="es-ES" sz="2800">
                <a:solidFill>
                  <a:schemeClr val="bg1"/>
                </a:solidFill>
                <a:latin typeface="Calibri" pitchFamily="34" charset="0"/>
              </a:rPr>
              <a:t>Antiguo Testamento: Texto Masorético, y otros</a:t>
            </a:r>
          </a:p>
          <a:p>
            <a:r>
              <a:rPr lang="es-ES" sz="2800">
                <a:solidFill>
                  <a:schemeClr val="bg1"/>
                </a:solidFill>
                <a:latin typeface="Calibri" pitchFamily="34" charset="0"/>
              </a:rPr>
              <a:t>Nuevo Testamento: "Texto Recibido" (Bizantino), y otros</a:t>
            </a:r>
          </a:p>
          <a:p>
            <a:endParaRPr lang="es-ES" sz="280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ES" sz="2800">
                <a:solidFill>
                  <a:schemeClr val="bg1"/>
                </a:solidFill>
                <a:latin typeface="Calibri" pitchFamily="34" charset="0"/>
              </a:rPr>
              <a:t>Versión 1995 es más una actualización que una revisión.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22" name="Rectangle 4"/>
          <p:cNvSpPr>
            <a:spLocks noChangeArrowheads="1"/>
          </p:cNvSpPr>
          <p:nvPr/>
        </p:nvSpPr>
        <p:spPr bwMode="auto">
          <a:xfrm>
            <a:off x="504825" y="44450"/>
            <a:ext cx="80994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sz="3200">
                <a:solidFill>
                  <a:srgbClr val="F2E4D6"/>
                </a:solidFill>
                <a:latin typeface="Calibri" pitchFamily="34" charset="0"/>
              </a:rPr>
              <a:t>¡Ama la Biblia! ¡Lee la Biblia! ¡Sigue a la Biblia! </a:t>
            </a:r>
          </a:p>
          <a:p>
            <a:pPr algn="ctr"/>
            <a:r>
              <a:rPr lang="es-ES" sz="3200">
                <a:solidFill>
                  <a:srgbClr val="F2E4D6"/>
                </a:solidFill>
                <a:latin typeface="Calibri" pitchFamily="34" charset="0"/>
              </a:rPr>
              <a:t>De Dios es el don.</a:t>
            </a:r>
          </a:p>
        </p:txBody>
      </p:sp>
      <p:pic>
        <p:nvPicPr>
          <p:cNvPr id="81923" name="Picture 5" descr="bettykgrand"/>
          <p:cNvPicPr>
            <a:picLocks noChangeAspect="1" noChangeArrowheads="1"/>
          </p:cNvPicPr>
          <p:nvPr/>
        </p:nvPicPr>
        <p:blipFill>
          <a:blip r:embed="rId3" cstate="print"/>
          <a:srcRect t="1553" r="1166"/>
          <a:stretch>
            <a:fillRect/>
          </a:stretch>
        </p:blipFill>
        <p:spPr bwMode="auto">
          <a:xfrm>
            <a:off x="827088" y="714356"/>
            <a:ext cx="7489825" cy="559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1604</TotalTime>
  <Words>711</Words>
  <Application>Microsoft Office PowerPoint</Application>
  <PresentationFormat>On-screen Show (4:3)</PresentationFormat>
  <Paragraphs>267</Paragraphs>
  <Slides>36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Diseño predeterminado</vt:lpstr>
      <vt:lpstr>Slide 1</vt:lpstr>
      <vt:lpstr>Slide 2</vt:lpstr>
      <vt:lpstr>Slide 3</vt:lpstr>
      <vt:lpstr>Transcripción del Apocalipsis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Eleonor Mosquera Alves</dc:creator>
  <cp:lastModifiedBy>David R. Alves</cp:lastModifiedBy>
  <cp:revision>94</cp:revision>
  <dcterms:created xsi:type="dcterms:W3CDTF">2010-03-10T16:54:38Z</dcterms:created>
  <dcterms:modified xsi:type="dcterms:W3CDTF">2010-03-13T16:57:24Z</dcterms:modified>
</cp:coreProperties>
</file>